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3.xml" ContentType="application/vnd.openxmlformats-officedocument.themeOverr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9" r:id="rId4"/>
    <p:sldId id="374" r:id="rId5"/>
    <p:sldId id="375" r:id="rId6"/>
    <p:sldId id="258" r:id="rId7"/>
    <p:sldId id="376" r:id="rId8"/>
    <p:sldId id="278" r:id="rId9"/>
    <p:sldId id="263" r:id="rId10"/>
    <p:sldId id="262" r:id="rId11"/>
    <p:sldId id="264" r:id="rId12"/>
    <p:sldId id="265" r:id="rId13"/>
    <p:sldId id="372" r:id="rId14"/>
  </p:sldIdLst>
  <p:sldSz cx="12192000" cy="6858000"/>
  <p:notesSz cx="6858000" cy="9144000"/>
  <p:embeddedFontLst>
    <p:embeddedFont>
      <p:font typeface="方正黑体简体" panose="020B0604020202020204" charset="-122"/>
      <p:regular r:id="rId17"/>
    </p:embeddedFont>
    <p:embeddedFont>
      <p:font typeface="Abadi" panose="020B0604020104020204" pitchFamily="34" charset="0"/>
      <p:regular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defRPr>
            </a:lvl1pPr>
          </a:lstStyle>
          <a:p>
            <a:fld id="{A2742F66-9E1F-4790-ADCF-37A0788E06FD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defRPr>
            </a:lvl1pPr>
          </a:lstStyle>
          <a:p>
            <a:fld id="{9BB10E30-2FC7-426F-928E-F3CCFED17A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方正黑体简体" panose="02010601030101010101" pitchFamily="2" charset="-122"/>
        <a:ea typeface="方正黑体简体" panose="02010601030101010101" pitchFamily="2" charset="-122"/>
        <a:cs typeface="方正黑体简体" panose="02010601030101010101" pitchFamily="2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方正黑体简体" panose="02010601030101010101" pitchFamily="2" charset="-122"/>
        <a:ea typeface="方正黑体简体" panose="02010601030101010101" pitchFamily="2" charset="-122"/>
        <a:cs typeface="方正黑体简体" panose="02010601030101010101" pitchFamily="2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方正黑体简体" panose="02010601030101010101" pitchFamily="2" charset="-122"/>
        <a:ea typeface="方正黑体简体" panose="02010601030101010101" pitchFamily="2" charset="-122"/>
        <a:cs typeface="方正黑体简体" panose="02010601030101010101" pitchFamily="2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方正黑体简体" panose="02010601030101010101" pitchFamily="2" charset="-122"/>
        <a:ea typeface="方正黑体简体" panose="02010601030101010101" pitchFamily="2" charset="-122"/>
        <a:cs typeface="方正黑体简体" panose="02010601030101010101" pitchFamily="2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方正黑体简体" panose="02010601030101010101" pitchFamily="2" charset="-122"/>
        <a:ea typeface="方正黑体简体" panose="02010601030101010101" pitchFamily="2" charset="-122"/>
        <a:cs typeface="方正黑体简体" panose="02010601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0F1A-4DC6-473D-8551-DD59A1B2DB0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0F1A-4DC6-473D-8551-DD59A1B2DB0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0F1A-4DC6-473D-8551-DD59A1B2DB0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0F1A-4DC6-473D-8551-DD59A1B2DB0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0F1A-4DC6-473D-8551-DD59A1B2DB0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0F1A-4DC6-473D-8551-DD59A1B2DB0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0F1A-4DC6-473D-8551-DD59A1B2DB0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0F1A-4DC6-473D-8551-DD59A1B2DB0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0F1A-4DC6-473D-8551-DD59A1B2DB0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0F1A-4DC6-473D-8551-DD59A1B2DB0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0F1A-4DC6-473D-8551-DD59A1B2DB0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en-US" altLang="en-US" smtClean="0"/>
              <a:t>2/6/2025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en-US" altLang="en-US" smtClean="0"/>
              <a:t>2/6/2025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en-US" altLang="en-US" smtClean="0"/>
              <a:t>2/6/2025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 altLang="en-US"/>
              <a:t>Click here to edit master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en-US"/>
              <a:t>Click here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en-US" altLang="en-US" smtClean="0"/>
              <a:t>2/6/2025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en-US" altLang="en-US" smtClean="0"/>
              <a:t>2/6/2025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en-US" altLang="en-US" smtClean="0"/>
              <a:t>2/6/2025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en-US" altLang="en-US" smtClean="0"/>
              <a:t>2/6/2025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en-US" altLang="en-US" smtClean="0"/>
              <a:t>2/6/2025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tIns="60198" bIns="60198" anchor="t"/>
          <a:lstStyle>
            <a:lvl1pPr>
              <a:defRPr sz="3200"/>
            </a:lvl1pPr>
          </a:lstStyle>
          <a:p>
            <a:r>
              <a:rPr lang="en-US" altLang="en-US" sz="3100"/>
              <a:t>Click here to edit master header styles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en-US" altLang="en-US" smtClean="0"/>
              <a:t>2/6/2025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tIns="60198" bIns="60198" anchor="t"/>
          <a:lstStyle>
            <a:lvl1pPr>
              <a:defRPr sz="3200"/>
            </a:lvl1pPr>
          </a:lstStyle>
          <a:p>
            <a:r>
              <a:rPr lang="en-US" altLang="en-US" sz="3100"/>
              <a:t>Click here to edit master header styles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en-US" altLang="en-US" smtClean="0"/>
              <a:t>2/6/2025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  <a:ea typeface="方正黑体简体" panose="02010601030101010101" pitchFamily="2" charset="-122"/>
                <a:cs typeface="方正黑体简体" panose="02010601030101010101" pitchFamily="2" charset="-122"/>
              </a:defRPr>
            </a:lvl1pPr>
          </a:lstStyle>
          <a:p>
            <a:fld id="{D997B5FA-0921-464F-AAE1-844C04324D75}" type="datetimeFigureOut">
              <a:rPr lang="en-US" altLang="en-US" smtClean="0"/>
              <a:t>2/6/2025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  <a:ea typeface="方正黑体简体" panose="02010601030101010101" pitchFamily="2" charset="-122"/>
                <a:cs typeface="方正黑体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  <a:ea typeface="方正黑体简体" panose="02010601030101010101" pitchFamily="2" charset="-122"/>
                <a:cs typeface="方正黑体简体" panose="02010601030101010101" pitchFamily="2" charset="-122"/>
              </a:defRPr>
            </a:lvl1pPr>
          </a:lstStyle>
          <a:p>
            <a:fld id="{565CE74E-AB26-4998-AD42-012C4C1AD076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方正黑体简体" panose="02010601030101010101" pitchFamily="2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" panose="020B0604020104020204" pitchFamily="34" charset="0"/>
          <a:ea typeface="方正黑体简体" panose="02010601030101010101" pitchFamily="2" charset="-122"/>
          <a:cs typeface="方正黑体简体" panose="02010601030101010101" pitchFamily="2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" panose="020B0604020104020204" pitchFamily="34" charset="0"/>
          <a:ea typeface="方正黑体简体" panose="02010601030101010101" pitchFamily="2" charset="-122"/>
          <a:cs typeface="方正黑体简体" panose="02010601030101010101" pitchFamily="2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" panose="020B0604020104020204" pitchFamily="34" charset="0"/>
          <a:ea typeface="方正黑体简体" panose="02010601030101010101" pitchFamily="2" charset="-122"/>
          <a:cs typeface="方正黑体简体" panose="02010601030101010101" pitchFamily="2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" panose="020B0604020104020204" pitchFamily="34" charset="0"/>
          <a:ea typeface="方正黑体简体" panose="02010601030101010101" pitchFamily="2" charset="-122"/>
          <a:cs typeface="方正黑体简体" panose="02010601030101010101" pitchFamily="2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" panose="020B0604020104020204" pitchFamily="34" charset="0"/>
          <a:ea typeface="方正黑体简体" panose="02010601030101010101" pitchFamily="2" charset="-122"/>
          <a:cs typeface="方正黑体简体" panose="02010601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.wav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51830"/>
          <p:cNvPicPr>
            <a:picLocks noChangeAspect="1"/>
          </p:cNvPicPr>
          <p:nvPr/>
        </p:nvPicPr>
        <p:blipFill>
          <a:blip r:embed="rId6"/>
          <a:srcRect l="12844" t="31169" b="625"/>
          <a:stretch>
            <a:fillRect/>
          </a:stretch>
        </p:blipFill>
        <p:spPr>
          <a:xfrm>
            <a:off x="-12065" y="9525"/>
            <a:ext cx="12181840" cy="68859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05" y="10160"/>
            <a:ext cx="12188190" cy="6885305"/>
          </a:xfrm>
          <a:prstGeom prst="rect">
            <a:avLst/>
          </a:prstGeom>
          <a:gradFill>
            <a:gsLst>
              <a:gs pos="9000">
                <a:srgbClr val="181818">
                  <a:alpha val="29000"/>
                </a:srgbClr>
              </a:gs>
              <a:gs pos="78000">
                <a:srgbClr val="FAFAFA">
                  <a:alpha val="0"/>
                </a:srgbClr>
              </a:gs>
              <a:gs pos="27000">
                <a:srgbClr val="FAFAFA">
                  <a:alpha val="0"/>
                </a:srgbClr>
              </a:gs>
              <a:gs pos="95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背景音乐01 (4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500" out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871788" y="-941388"/>
            <a:ext cx="487363" cy="48736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51866" y="752564"/>
            <a:ext cx="10342879" cy="5262067"/>
            <a:chOff x="-5055" y="942"/>
            <a:chExt cx="16288" cy="8286"/>
          </a:xfrm>
        </p:grpSpPr>
        <p:sp>
          <p:nvSpPr>
            <p:cNvPr id="10" name="文本框 9"/>
            <p:cNvSpPr txBox="1"/>
            <p:nvPr/>
          </p:nvSpPr>
          <p:spPr>
            <a:xfrm>
              <a:off x="1478" y="2976"/>
              <a:ext cx="9755" cy="62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5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SC"/>
                  <a:ea typeface="Source Han Sans SC"/>
                  <a:cs typeface="方正黑体简体" panose="02010601030101010101" pitchFamily="2" charset="-122"/>
                  <a:sym typeface="方正黑体简体" panose="02010601030101010101" pitchFamily="2" charset="-122"/>
                </a:rPr>
                <a:t>20XX</a:t>
              </a:r>
              <a:endParaRPr lang="en-US" altLang="zh-CN" sz="6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  <a:sym typeface="方正黑体简体" panose="02010601030101010101" pitchFamily="2" charset="-122"/>
              </a:endParaRPr>
            </a:p>
            <a:p>
              <a:pPr>
                <a:lnSpc>
                  <a:spcPct val="100000"/>
                </a:lnSpc>
              </a:pPr>
              <a:r>
                <a:rPr lang="en-US" sz="6600" b="1" dirty="0">
                  <a:solidFill>
                    <a:schemeClr val="bg1"/>
                  </a:solidFill>
                  <a:latin typeface="Source Han Sans SC"/>
                  <a:ea typeface="Source Han Sans SC"/>
                  <a:cs typeface="方正黑体简体" panose="02010601030101010101" pitchFamily="2" charset="-122"/>
                  <a:sym typeface="方正黑体简体" panose="02010601030101010101" pitchFamily="2" charset="-122"/>
                </a:rPr>
                <a:t>A Deep dive </a:t>
              </a:r>
              <a:r>
                <a:rPr lang="en-US" sz="6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SC"/>
                  <a:ea typeface="Source Han Sans SC"/>
                  <a:cs typeface="方正黑体简体" panose="02010601030101010101" pitchFamily="2" charset="-122"/>
                  <a:sym typeface="方正黑体简体" panose="02010601030101010101" pitchFamily="2" charset="-122"/>
                </a:rPr>
                <a:t>Into </a:t>
              </a:r>
            </a:p>
            <a:p>
              <a:pPr>
                <a:lnSpc>
                  <a:spcPct val="100000"/>
                </a:lnSpc>
              </a:pPr>
              <a:r>
                <a:rPr lang="en-US" sz="6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SC"/>
                  <a:ea typeface="Source Han Sans SC"/>
                  <a:cs typeface="方正黑体简体" panose="02010601030101010101" pitchFamily="2" charset="-122"/>
                  <a:sym typeface="方正黑体简体" panose="02010601030101010101" pitchFamily="2" charset="-122"/>
                </a:rPr>
                <a:t>Tennis Data</a:t>
              </a:r>
              <a:endParaRPr lang="en-US" sz="6600" b="1" dirty="0">
                <a:solidFill>
                  <a:schemeClr val="bg1"/>
                </a:solidFill>
                <a:latin typeface="Source Han Sans SC"/>
                <a:ea typeface="Source Han Sans SC"/>
                <a:cs typeface="方正黑体简体" panose="02010601030101010101" pitchFamily="2" charset="-122"/>
                <a:sym typeface="方正黑体简体" panose="02010601030101010101" pitchFamily="2" charset="-122"/>
              </a:endParaRPr>
            </a:p>
            <a:p>
              <a:pPr>
                <a:lnSpc>
                  <a:spcPct val="100000"/>
                </a:lnSpc>
              </a:pPr>
              <a:r>
                <a:rPr lang="en-US" sz="6600" b="1" dirty="0">
                  <a:solidFill>
                    <a:schemeClr val="bg1"/>
                  </a:solidFill>
                  <a:latin typeface="Source Han Sans SC"/>
                  <a:ea typeface="Source Han Sans SC"/>
                  <a:cs typeface="方正黑体简体" panose="02010601030101010101" pitchFamily="2" charset="-122"/>
                  <a:sym typeface="方正黑体简体" panose="02010601030101010101" pitchFamily="2" charset="-122"/>
                </a:rPr>
                <a:t>Analysis</a:t>
              </a:r>
              <a:endParaRPr lang="en-US" sz="6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SC"/>
                <a:ea typeface="Source Han Sans SC"/>
                <a:cs typeface="方正黑体简体" panose="02010601030101010101" pitchFamily="2" charset="-122"/>
                <a:sym typeface="方正黑体简体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-5055" y="942"/>
              <a:ext cx="11160" cy="1388"/>
            </a:xfrm>
            <a:prstGeom prst="rect">
              <a:avLst/>
            </a:prstGeom>
            <a:noFill/>
          </p:spPr>
          <p:txBody>
            <a:bodyPr wrap="square" tIns="224028" bIns="224028" rtlCol="0" anchor="t">
              <a:spAutoFit/>
            </a:bodyPr>
            <a:lstStyle/>
            <a:p>
              <a:pPr algn="l">
                <a:lnSpc>
                  <a:spcPct val="104000"/>
                </a:lnSpc>
              </a:pPr>
              <a:endPara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  <a:sym typeface="方正黑体简体" panose="02010601030101010101" pitchFamily="2" charset="-122"/>
              </a:endParaRPr>
            </a:p>
          </p:txBody>
        </p:sp>
      </p:grpSp>
      <p:sp>
        <p:nvSpPr>
          <p:cNvPr id="24" name="Text Placeholder 5"/>
          <p:cNvSpPr txBox="1"/>
          <p:nvPr/>
        </p:nvSpPr>
        <p:spPr>
          <a:xfrm>
            <a:off x="7757567" y="900557"/>
            <a:ext cx="3749440" cy="585470"/>
          </a:xfrm>
          <a:prstGeom prst="roundRect">
            <a:avLst>
              <a:gd name="adj" fmla="val 10710"/>
            </a:avLst>
          </a:prstGeom>
          <a:solidFill>
            <a:schemeClr val="bg1">
              <a:lumMod val="65000"/>
              <a:alpha val="30000"/>
            </a:schemeClr>
          </a:solidFill>
        </p:spPr>
        <p:txBody>
          <a:bodyPr lIns="68580" tIns="49530" rIns="68580" bIns="49530" anchor="t" anchorCtr="0">
            <a:noAutofit/>
          </a:bodyPr>
          <a:lstStyle>
            <a:lvl1pPr marL="0" indent="0" algn="l" defTabSz="685165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 panose="020F0502020204030203"/>
                <a:ea typeface="Open Sans Light" panose="020B0306030504020204" pitchFamily="34" charset="0"/>
                <a:cs typeface="Lato Regular" panose="020F0502020204030203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4000"/>
              </a:lnSpc>
              <a:spcBef>
                <a:spcPct val="0"/>
              </a:spcBef>
            </a:pPr>
            <a:r>
              <a:rPr lang="en-US" altLang="zh-CN" sz="2800" b="1" dirty="0">
                <a:solidFill>
                  <a:schemeClr val="bg1"/>
                </a:solidFill>
                <a:effectLst/>
                <a:latin typeface="Source Han Sans SC"/>
                <a:ea typeface="Source Han Sans SC"/>
                <a:cs typeface="方正黑体简体" panose="02010601030101010101" pitchFamily="2" charset="-122"/>
                <a:sym typeface="方正黑体简体" panose="02010601030101010101" pitchFamily="2" charset="-122"/>
              </a:rPr>
              <a:t>Name: Arefeh Amidiyan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FBFD67-7FD3-4B1F-8C3B-62342F358570}"/>
              </a:ext>
            </a:extLst>
          </p:cNvPr>
          <p:cNvSpPr/>
          <p:nvPr/>
        </p:nvSpPr>
        <p:spPr>
          <a:xfrm>
            <a:off x="-13970" y="9525"/>
            <a:ext cx="12188190" cy="6885305"/>
          </a:xfrm>
          <a:prstGeom prst="rect">
            <a:avLst/>
          </a:prstGeom>
          <a:gradFill>
            <a:gsLst>
              <a:gs pos="9000">
                <a:srgbClr val="181818">
                  <a:alpha val="29000"/>
                </a:srgbClr>
              </a:gs>
              <a:gs pos="78000">
                <a:srgbClr val="FAFAFA">
                  <a:alpha val="0"/>
                </a:srgbClr>
              </a:gs>
              <a:gs pos="27000">
                <a:srgbClr val="FAFAFA">
                  <a:alpha val="0"/>
                </a:srgbClr>
              </a:gs>
              <a:gs pos="95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A613FF4-215E-F95B-8730-143080080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863" y="9525"/>
            <a:ext cx="2080137" cy="690502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B2D08AF-9FD2-559D-2F01-8322B73501EC}"/>
              </a:ext>
            </a:extLst>
          </p:cNvPr>
          <p:cNvSpPr txBox="1"/>
          <p:nvPr/>
        </p:nvSpPr>
        <p:spPr>
          <a:xfrm>
            <a:off x="745725" y="900557"/>
            <a:ext cx="2814221" cy="585470"/>
          </a:xfrm>
          <a:prstGeom prst="roundRect">
            <a:avLst>
              <a:gd name="adj" fmla="val 10710"/>
            </a:avLst>
          </a:prstGeom>
          <a:solidFill>
            <a:schemeClr val="bg1">
              <a:lumMod val="65000"/>
              <a:alpha val="30000"/>
            </a:schemeClr>
          </a:solidFill>
        </p:spPr>
        <p:txBody>
          <a:bodyPr lIns="68580" tIns="49530" rIns="68580" bIns="49530" anchor="t" anchorCtr="0">
            <a:noAutofit/>
          </a:bodyPr>
          <a:lstStyle>
            <a:lvl1pPr marL="0" indent="0" algn="l" defTabSz="685165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 panose="020F0502020204030203"/>
                <a:ea typeface="Open Sans Light" panose="020B0306030504020204" pitchFamily="34" charset="0"/>
                <a:cs typeface="Lato Regular" panose="020F0502020204030203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4000"/>
              </a:lnSpc>
            </a:pPr>
            <a:r>
              <a:rPr lang="en-US" altLang="en-US" sz="2800" b="1" dirty="0">
                <a:solidFill>
                  <a:schemeClr val="bg1"/>
                </a:solidFill>
                <a:latin typeface="Source Han Sans SC"/>
                <a:ea typeface="Source Han Sans SC"/>
                <a:cs typeface="方正黑体简体" panose="02010601030101010101" pitchFamily="2" charset="-122"/>
                <a:sym typeface="方正黑体简体" panose="02010601030101010101" pitchFamily="2" charset="-122"/>
              </a:rPr>
              <a:t>Date: 02/05/2025</a:t>
            </a:r>
            <a:endParaRPr lang="en-US" altLang="zh-CN" sz="28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1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1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24" grpId="0" animBg="1"/>
      <p:bldP spid="9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B5915B80-458D-43EC-85E0-E449043B8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763" r="64077"/>
          <a:stretch>
            <a:fillRect/>
          </a:stretch>
        </p:blipFill>
        <p:spPr>
          <a:xfrm flipH="1">
            <a:off x="0" y="4681728"/>
            <a:ext cx="2891282" cy="193171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0150B32-8852-46F9-B4E7-030BCB77B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7" t="30486" r="39309" b="33277"/>
          <a:stretch>
            <a:fillRect/>
          </a:stretch>
        </p:blipFill>
        <p:spPr>
          <a:xfrm flipH="1">
            <a:off x="3096768" y="4669536"/>
            <a:ext cx="2891282" cy="193171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2F2D372-20AA-45D2-95E4-88CD0AFEA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4" t="9317" r="32492" b="54446"/>
          <a:stretch>
            <a:fillRect/>
          </a:stretch>
        </p:blipFill>
        <p:spPr>
          <a:xfrm flipH="1">
            <a:off x="6156960" y="4657344"/>
            <a:ext cx="2891282" cy="193171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E5ADB18-7BC3-4C1D-9853-127FC8D68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7" t="31959" r="12269" b="31804"/>
          <a:stretch>
            <a:fillRect/>
          </a:stretch>
        </p:blipFill>
        <p:spPr>
          <a:xfrm flipH="1">
            <a:off x="9300718" y="4663440"/>
            <a:ext cx="2891282" cy="1931713"/>
          </a:xfrm>
          <a:prstGeom prst="rect">
            <a:avLst/>
          </a:prstGeom>
        </p:spPr>
      </p:pic>
      <p:sp>
        <p:nvSpPr>
          <p:cNvPr id="32" name="TextBox 50">
            <a:extLst>
              <a:ext uri="{FF2B5EF4-FFF2-40B4-BE49-F238E27FC236}">
                <a16:creationId xmlns:a16="http://schemas.microsoft.com/office/drawing/2014/main" id="{0513B57A-94B9-48C2-BA5C-74BF0019F140}"/>
              </a:ext>
            </a:extLst>
          </p:cNvPr>
          <p:cNvSpPr txBox="1"/>
          <p:nvPr/>
        </p:nvSpPr>
        <p:spPr>
          <a:xfrm>
            <a:off x="4542409" y="1609206"/>
            <a:ext cx="3457946" cy="721360"/>
          </a:xfrm>
          <a:prstGeom prst="rect">
            <a:avLst/>
          </a:prstGeom>
          <a:noFill/>
        </p:spPr>
        <p:txBody>
          <a:bodyPr wrap="square" lIns="96000" tIns="0" rIns="96000" bIns="0" anchor="t" anchorCtr="0">
            <a:no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Total Bets: 848 | Successful Bets: 418</a:t>
            </a: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Success Ratio: 49.29%</a:t>
            </a:r>
          </a:p>
        </p:txBody>
      </p:sp>
      <p:sp>
        <p:nvSpPr>
          <p:cNvPr id="33" name="Rectangle 51">
            <a:extLst>
              <a:ext uri="{FF2B5EF4-FFF2-40B4-BE49-F238E27FC236}">
                <a16:creationId xmlns:a16="http://schemas.microsoft.com/office/drawing/2014/main" id="{4AE1C93D-36A3-4B44-9B38-B80164B49143}"/>
              </a:ext>
            </a:extLst>
          </p:cNvPr>
          <p:cNvSpPr/>
          <p:nvPr/>
        </p:nvSpPr>
        <p:spPr>
          <a:xfrm>
            <a:off x="4730296" y="638574"/>
            <a:ext cx="2428875" cy="246380"/>
          </a:xfrm>
          <a:prstGeom prst="rect">
            <a:avLst/>
          </a:prstGeom>
        </p:spPr>
        <p:txBody>
          <a:bodyPr wrap="none" lIns="96000" tIns="53340" rIns="96000" bIns="53340"/>
          <a:lstStyle/>
          <a:p>
            <a:pPr lvl="0" algn="ctr" defTabSz="913765">
              <a:lnSpc>
                <a:spcPct val="104000"/>
              </a:lnSpc>
              <a:defRPr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Betting &amp; Success Metrics</a:t>
            </a:r>
            <a:endParaRPr lang="en-US" altLang="en-US" sz="3300" b="1" dirty="0">
              <a:solidFill>
                <a:schemeClr val="accent6">
                  <a:lumMod val="75000"/>
                </a:schemeClr>
              </a:solidFill>
              <a:latin typeface="Source Han Sans SC"/>
              <a:ea typeface="Source Han Sans SC"/>
              <a:cs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6D6BA518-87CA-4714-87F3-443C731D1873}"/>
              </a:ext>
            </a:extLst>
          </p:cNvPr>
          <p:cNvSpPr/>
          <p:nvPr/>
        </p:nvSpPr>
        <p:spPr>
          <a:xfrm>
            <a:off x="540254" y="2305145"/>
            <a:ext cx="5425276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96000" tIns="38100" rIns="96000" bIns="38100"/>
          <a:lstStyle/>
          <a:p>
            <a:endParaRPr lang="en-US" sz="2000" dirty="0"/>
          </a:p>
        </p:txBody>
      </p:sp>
      <p:sp>
        <p:nvSpPr>
          <p:cNvPr id="41" name="Rectangle 51">
            <a:extLst>
              <a:ext uri="{FF2B5EF4-FFF2-40B4-BE49-F238E27FC236}">
                <a16:creationId xmlns:a16="http://schemas.microsoft.com/office/drawing/2014/main" id="{283437FF-BC90-40B4-86E0-681D2F0F2E06}"/>
              </a:ext>
            </a:extLst>
          </p:cNvPr>
          <p:cNvSpPr/>
          <p:nvPr/>
        </p:nvSpPr>
        <p:spPr>
          <a:xfrm>
            <a:off x="6475389" y="2305144"/>
            <a:ext cx="5518343" cy="1477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96000" tIns="38100" rIns="96000" bIns="38100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📌 Why It Matters?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Essential insights for sports betting platforms &amp;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 investors looking to improve prediction accuracy.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B315E06-2572-405A-AA6F-19A203A6A132}"/>
              </a:ext>
            </a:extLst>
          </p:cNvPr>
          <p:cNvGrpSpPr/>
          <p:nvPr/>
        </p:nvGrpSpPr>
        <p:grpSpPr>
          <a:xfrm>
            <a:off x="5448858" y="4260034"/>
            <a:ext cx="873566" cy="63772"/>
            <a:chOff x="4011942" y="4077160"/>
            <a:chExt cx="1288190" cy="12230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FFBE026-9DF5-4D1F-82DB-ABE86EF73D66}"/>
                </a:ext>
              </a:extLst>
            </p:cNvPr>
            <p:cNvSpPr/>
            <p:nvPr/>
          </p:nvSpPr>
          <p:spPr>
            <a:xfrm>
              <a:off x="4718787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A63D42F-D1E9-49DC-BAD2-217D773343EC}"/>
                </a:ext>
              </a:extLst>
            </p:cNvPr>
            <p:cNvSpPr/>
            <p:nvPr/>
          </p:nvSpPr>
          <p:spPr>
            <a:xfrm>
              <a:off x="4954402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F874E82-34AB-476E-979D-5B29D27E238B}"/>
                </a:ext>
              </a:extLst>
            </p:cNvPr>
            <p:cNvSpPr/>
            <p:nvPr/>
          </p:nvSpPr>
          <p:spPr>
            <a:xfrm>
              <a:off x="4483172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CE39B25-98B5-4FE5-B9F6-4DBE99A2DE2E}"/>
                </a:ext>
              </a:extLst>
            </p:cNvPr>
            <p:cNvSpPr/>
            <p:nvPr/>
          </p:nvSpPr>
          <p:spPr>
            <a:xfrm>
              <a:off x="4011942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FA87AA5-90F4-4975-A735-A8C61AA653F6}"/>
                </a:ext>
              </a:extLst>
            </p:cNvPr>
            <p:cNvSpPr/>
            <p:nvPr/>
          </p:nvSpPr>
          <p:spPr>
            <a:xfrm>
              <a:off x="4247557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0662394-7121-42A9-8F99-0E4CE1B2659A}"/>
                </a:ext>
              </a:extLst>
            </p:cNvPr>
            <p:cNvSpPr/>
            <p:nvPr/>
          </p:nvSpPr>
          <p:spPr>
            <a:xfrm>
              <a:off x="5190017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0063A3-D425-E320-4505-83E653B900C9}"/>
              </a:ext>
            </a:extLst>
          </p:cNvPr>
          <p:cNvSpPr txBox="1"/>
          <p:nvPr/>
        </p:nvSpPr>
        <p:spPr>
          <a:xfrm>
            <a:off x="821252" y="2314842"/>
            <a:ext cx="53731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Analysis: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 nearly 50% success rate indicates a balance in predictability.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Factors like player fatigue, opponent ranking, and court type influence success rates.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ED4976E-8E93-41F0-B42C-31CCD5E08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763" r="64077"/>
          <a:stretch>
            <a:fillRect/>
          </a:stretch>
        </p:blipFill>
        <p:spPr>
          <a:xfrm flipH="1">
            <a:off x="5905348" y="0"/>
            <a:ext cx="3216917" cy="21492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F50A97-CDD6-4AB9-83DB-1AA92391B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7" t="30486" r="39309" b="33277"/>
          <a:stretch>
            <a:fillRect/>
          </a:stretch>
        </p:blipFill>
        <p:spPr>
          <a:xfrm flipH="1">
            <a:off x="5867032" y="4708725"/>
            <a:ext cx="3216917" cy="21492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288FD3-0AA0-4497-852A-05FE51A38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4" t="9317" r="32492" b="54446"/>
          <a:stretch>
            <a:fillRect/>
          </a:stretch>
        </p:blipFill>
        <p:spPr>
          <a:xfrm flipH="1">
            <a:off x="5883577" y="2358281"/>
            <a:ext cx="3216917" cy="2149275"/>
          </a:xfrm>
          <a:prstGeom prst="rect">
            <a:avLst/>
          </a:prstGeom>
        </p:spPr>
      </p:pic>
      <p:sp>
        <p:nvSpPr>
          <p:cNvPr id="22" name="TextBox 50">
            <a:extLst>
              <a:ext uri="{FF2B5EF4-FFF2-40B4-BE49-F238E27FC236}">
                <a16:creationId xmlns:a16="http://schemas.microsoft.com/office/drawing/2014/main" id="{2F97EE3A-2C49-4F68-81C7-0D82D0E76817}"/>
              </a:ext>
            </a:extLst>
          </p:cNvPr>
          <p:cNvSpPr txBox="1"/>
          <p:nvPr/>
        </p:nvSpPr>
        <p:spPr>
          <a:xfrm>
            <a:off x="540076" y="4976858"/>
            <a:ext cx="4382278" cy="1329690"/>
          </a:xfrm>
          <a:prstGeom prst="rect">
            <a:avLst/>
          </a:prstGeom>
          <a:noFill/>
        </p:spPr>
        <p:txBody>
          <a:bodyPr wrap="square" lIns="96000" tIns="31699" rIns="96000" bIns="31699" anchor="t" anchorCtr="0">
            <a:no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📌 </a:t>
            </a:r>
            <a:r>
              <a:rPr lang="en-US" sz="1600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Why It Matters?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Source Han Sans SC"/>
            </a:endParaRP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Breaks the myth that taller players always have an advantage.</a:t>
            </a: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Focus should remain on technical ability rather than physical traits.</a:t>
            </a:r>
          </a:p>
        </p:txBody>
      </p:sp>
      <p:sp>
        <p:nvSpPr>
          <p:cNvPr id="25" name="TextBox 50">
            <a:extLst>
              <a:ext uri="{FF2B5EF4-FFF2-40B4-BE49-F238E27FC236}">
                <a16:creationId xmlns:a16="http://schemas.microsoft.com/office/drawing/2014/main" id="{5507DB08-AA7E-4262-80B8-130431D62E61}"/>
              </a:ext>
            </a:extLst>
          </p:cNvPr>
          <p:cNvSpPr txBox="1"/>
          <p:nvPr/>
        </p:nvSpPr>
        <p:spPr>
          <a:xfrm>
            <a:off x="414098" y="2886291"/>
            <a:ext cx="5135577" cy="702339"/>
          </a:xfrm>
          <a:prstGeom prst="rect">
            <a:avLst/>
          </a:prstGeom>
          <a:noFill/>
        </p:spPr>
        <p:txBody>
          <a:bodyPr wrap="square" lIns="96000" tIns="0" rIns="96000" bIns="0" anchor="t" anchorCtr="0">
            <a:normAutofit/>
          </a:bodyPr>
          <a:lstStyle/>
          <a:p>
            <a:pPr defTabSz="913765">
              <a:lnSpc>
                <a:spcPct val="104000"/>
              </a:lnSpc>
              <a:defRPr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Correlation between Height &amp; Ranking: 0.03 (Very Weak)</a:t>
            </a:r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Source Han Sans SC"/>
              <a:ea typeface="方正黑体简体" panose="02010601030101010101" pitchFamily="2" charset="-122"/>
              <a:cs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26" name="Rectangle 51">
            <a:extLst>
              <a:ext uri="{FF2B5EF4-FFF2-40B4-BE49-F238E27FC236}">
                <a16:creationId xmlns:a16="http://schemas.microsoft.com/office/drawing/2014/main" id="{E2D5C5BF-7F80-4692-9150-A604821DDD6C}"/>
              </a:ext>
            </a:extLst>
          </p:cNvPr>
          <p:cNvSpPr/>
          <p:nvPr/>
        </p:nvSpPr>
        <p:spPr>
          <a:xfrm>
            <a:off x="540076" y="1393607"/>
            <a:ext cx="4883623" cy="751314"/>
          </a:xfrm>
          <a:prstGeom prst="rect">
            <a:avLst/>
          </a:prstGeom>
        </p:spPr>
        <p:txBody>
          <a:bodyPr wrap="none" lIns="96000" tIns="53340" rIns="96000" bIns="53340"/>
          <a:lstStyle/>
          <a:p>
            <a:pPr lvl="0" defTabSz="913765">
              <a:lnSpc>
                <a:spcPct val="104000"/>
              </a:lnSpc>
              <a:defRPr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Correlation Analysis </a:t>
            </a:r>
          </a:p>
          <a:p>
            <a:pPr lvl="0" defTabSz="913765">
              <a:lnSpc>
                <a:spcPct val="104000"/>
              </a:lnSpc>
              <a:defRPr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- Height &amp; Ranking</a:t>
            </a:r>
            <a:endParaRPr lang="en-US" altLang="en-US" sz="3300" b="1" dirty="0">
              <a:solidFill>
                <a:schemeClr val="accent6">
                  <a:lumMod val="75000"/>
                </a:schemeClr>
              </a:solidFill>
              <a:latin typeface="Source Han Sans SC"/>
              <a:ea typeface="Source Han Sans SC"/>
              <a:cs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29" name="TextBox 50">
            <a:extLst>
              <a:ext uri="{FF2B5EF4-FFF2-40B4-BE49-F238E27FC236}">
                <a16:creationId xmlns:a16="http://schemas.microsoft.com/office/drawing/2014/main" id="{8E70B8F5-708A-44C1-AAAC-77B296557F06}"/>
              </a:ext>
            </a:extLst>
          </p:cNvPr>
          <p:cNvSpPr txBox="1"/>
          <p:nvPr/>
        </p:nvSpPr>
        <p:spPr>
          <a:xfrm>
            <a:off x="540076" y="3399508"/>
            <a:ext cx="4419800" cy="1463331"/>
          </a:xfrm>
          <a:prstGeom prst="rect">
            <a:avLst/>
          </a:prstGeom>
          <a:noFill/>
        </p:spPr>
        <p:txBody>
          <a:bodyPr wrap="square" lIns="96000" tIns="0" rIns="96000" bIns="0" anchor="t" anchorCtr="0">
            <a:norm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Analysis:</a:t>
            </a: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Height does not significantly influence a player’s ranking.</a:t>
            </a: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Strategy, skill, and endurance play a larger role in success.</a:t>
            </a:r>
          </a:p>
          <a:p>
            <a:pPr algn="r" defTabSz="913765">
              <a:lnSpc>
                <a:spcPct val="130000"/>
              </a:lnSpc>
              <a:defRPr/>
            </a:pPr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Source Han Sans SC"/>
              <a:ea typeface="方正黑体简体" panose="02010601030101010101" pitchFamily="2" charset="-122"/>
              <a:cs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1B7AECB-5996-4A7E-87A1-39F6CA12C3C2}"/>
              </a:ext>
            </a:extLst>
          </p:cNvPr>
          <p:cNvGrpSpPr/>
          <p:nvPr/>
        </p:nvGrpSpPr>
        <p:grpSpPr>
          <a:xfrm>
            <a:off x="4550133" y="6306548"/>
            <a:ext cx="873566" cy="63772"/>
            <a:chOff x="4011942" y="4077160"/>
            <a:chExt cx="1288190" cy="12230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90DB551-EAF6-47D3-8E22-63B526546BB8}"/>
                </a:ext>
              </a:extLst>
            </p:cNvPr>
            <p:cNvSpPr/>
            <p:nvPr/>
          </p:nvSpPr>
          <p:spPr>
            <a:xfrm>
              <a:off x="4718787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5AFAA60-A153-4EA0-8D3E-A7CFE2E16566}"/>
                </a:ext>
              </a:extLst>
            </p:cNvPr>
            <p:cNvSpPr/>
            <p:nvPr/>
          </p:nvSpPr>
          <p:spPr>
            <a:xfrm>
              <a:off x="4954402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355E2B4-0E5D-42C4-84C9-E59127562467}"/>
                </a:ext>
              </a:extLst>
            </p:cNvPr>
            <p:cNvSpPr/>
            <p:nvPr/>
          </p:nvSpPr>
          <p:spPr>
            <a:xfrm>
              <a:off x="4483172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CC24625-1905-4F33-BA2E-4DC3876735E2}"/>
                </a:ext>
              </a:extLst>
            </p:cNvPr>
            <p:cNvSpPr/>
            <p:nvPr/>
          </p:nvSpPr>
          <p:spPr>
            <a:xfrm>
              <a:off x="4011942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3A4992B-5E05-46B1-B95C-914A07F89E36}"/>
                </a:ext>
              </a:extLst>
            </p:cNvPr>
            <p:cNvSpPr/>
            <p:nvPr/>
          </p:nvSpPr>
          <p:spPr>
            <a:xfrm>
              <a:off x="4247557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55984FF-0CFD-4821-8CCE-75C390179698}"/>
                </a:ext>
              </a:extLst>
            </p:cNvPr>
            <p:cNvSpPr/>
            <p:nvPr/>
          </p:nvSpPr>
          <p:spPr>
            <a:xfrm>
              <a:off x="5190017" y="4077160"/>
              <a:ext cx="110115" cy="12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957211-8545-9E3A-92FC-BDA06C282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699" y="1123688"/>
            <a:ext cx="6526462" cy="422754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5CCAA4CC-0E4C-42E4-BB5F-22463214AF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763" r="64077"/>
          <a:stretch>
            <a:fillRect/>
          </a:stretch>
        </p:blipFill>
        <p:spPr>
          <a:xfrm flipH="1">
            <a:off x="5500399" y="2220690"/>
            <a:ext cx="5435391" cy="363147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V="1">
            <a:off x="-7620" y="609600"/>
            <a:ext cx="12203430" cy="15240"/>
          </a:xfrm>
          <a:prstGeom prst="line">
            <a:avLst/>
          </a:prstGeom>
          <a:ln w="31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îṥļîḑé-Rectangle 8"/>
          <p:cNvSpPr/>
          <p:nvPr/>
        </p:nvSpPr>
        <p:spPr>
          <a:xfrm>
            <a:off x="435006" y="2121763"/>
            <a:ext cx="4965669" cy="423464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sz="3200">
              <a:latin typeface="方正黑体简体" panose="02010601030101010101" pitchFamily="2" charset="-122"/>
              <a:ea typeface="方正黑体简体" panose="02010601030101010101" pitchFamily="2" charset="-122"/>
              <a:cs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87" name="íṡľíḍè-Rounded Rectangle 6"/>
          <p:cNvSpPr/>
          <p:nvPr/>
        </p:nvSpPr>
        <p:spPr bwMode="auto">
          <a:xfrm>
            <a:off x="5489857" y="2208337"/>
            <a:ext cx="2115503" cy="3656867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algn="ctr">
              <a:lnSpc>
                <a:spcPct val="130000"/>
              </a:lnSpc>
            </a:pPr>
            <a:endParaRPr lang="en-US" altLang="zh-CN" sz="3200" b="1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92" name="Rectangle 51"/>
          <p:cNvSpPr/>
          <p:nvPr/>
        </p:nvSpPr>
        <p:spPr>
          <a:xfrm>
            <a:off x="435006" y="2167483"/>
            <a:ext cx="11860477" cy="4158448"/>
          </a:xfrm>
          <a:prstGeom prst="rect">
            <a:avLst/>
          </a:prstGeom>
        </p:spPr>
        <p:txBody>
          <a:bodyPr wrap="none" lIns="96000" tIns="38100" rIns="96000" bIns="38100"/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📌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Key Business &amp; Strategic Insights: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Source Han Sans SC"/>
            </a:endParaRPr>
          </a:p>
          <a:p>
            <a:r>
              <a:rPr lang="en-US" sz="1600" b="1" u="sng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Talent Scouting:</a:t>
            </a:r>
            <a:r>
              <a:rPr lang="en-US" sz="1600" u="sng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 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Identifying promising players based on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win rates,</a:t>
            </a: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 ace counts, and endurance.</a:t>
            </a:r>
          </a:p>
          <a:p>
            <a:r>
              <a:rPr lang="en-US" sz="1600" b="1" u="sng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Tournament Management:</a:t>
            </a:r>
            <a:r>
              <a:rPr lang="en-US" sz="1600" u="sng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 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Optimizing scheduling based on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match duration </a:t>
            </a: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and fatigue factors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.</a:t>
            </a:r>
          </a:p>
          <a:p>
            <a:r>
              <a:rPr lang="en-US" sz="1600" b="1" u="sng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Sponsorship &amp; Media Rights: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 Leveraging insights on top players, playing styles,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 and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high-engagement matchups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.</a:t>
            </a:r>
          </a:p>
          <a:p>
            <a:r>
              <a:rPr lang="en-US" sz="1600" b="1" u="sng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Data-Driven Training:</a:t>
            </a:r>
            <a:r>
              <a:rPr lang="en-US" sz="1600" u="sng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 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Coaches should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customize training plans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 based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 on ace percentages, court preferences, 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and left vs. right-handed trends.</a:t>
            </a:r>
          </a:p>
        </p:txBody>
      </p:sp>
      <p:sp>
        <p:nvSpPr>
          <p:cNvPr id="19" name="Rectangle 51">
            <a:extLst>
              <a:ext uri="{FF2B5EF4-FFF2-40B4-BE49-F238E27FC236}">
                <a16:creationId xmlns:a16="http://schemas.microsoft.com/office/drawing/2014/main" id="{A3BDBCD6-A43D-49A9-AE04-083F1B9A866F}"/>
              </a:ext>
            </a:extLst>
          </p:cNvPr>
          <p:cNvSpPr/>
          <p:nvPr/>
        </p:nvSpPr>
        <p:spPr>
          <a:xfrm>
            <a:off x="241072" y="614345"/>
            <a:ext cx="11706045" cy="1009071"/>
          </a:xfrm>
          <a:prstGeom prst="rect">
            <a:avLst/>
          </a:prstGeom>
        </p:spPr>
        <p:txBody>
          <a:bodyPr wrap="none" lIns="96000" tIns="53340" rIns="96000" bIns="53340"/>
          <a:lstStyle/>
          <a:p>
            <a:pPr lvl="0" algn="ctr" defTabSz="913765">
              <a:lnSpc>
                <a:spcPct val="104000"/>
              </a:lnSpc>
              <a:defRPr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Final Takeaways &amp; Strategic Recommendations</a:t>
            </a:r>
            <a:endParaRPr lang="en-US" altLang="en-US" sz="3300" b="1" dirty="0">
              <a:solidFill>
                <a:schemeClr val="accent6">
                  <a:lumMod val="75000"/>
                </a:schemeClr>
              </a:solidFill>
              <a:latin typeface="Source Han Sans SC"/>
              <a:ea typeface="Source Han Sans SC"/>
              <a:cs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92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351830">
            <a:extLst>
              <a:ext uri="{FF2B5EF4-FFF2-40B4-BE49-F238E27FC236}">
                <a16:creationId xmlns:a16="http://schemas.microsoft.com/office/drawing/2014/main" id="{C1C96E37-4CC6-428B-B4B6-61C8183D26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844" t="31169" b="625"/>
          <a:stretch>
            <a:fillRect/>
          </a:stretch>
        </p:blipFill>
        <p:spPr>
          <a:xfrm>
            <a:off x="-12065" y="9525"/>
            <a:ext cx="12181840" cy="6885940"/>
          </a:xfrm>
          <a:prstGeom prst="rect">
            <a:avLst/>
          </a:prstGeom>
        </p:spPr>
      </p:pic>
      <p:pic>
        <p:nvPicPr>
          <p:cNvPr id="3" name="背景音乐01 (4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500" out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871788" y="-941388"/>
            <a:ext cx="487363" cy="487363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5170181" y="1906542"/>
            <a:ext cx="6018639" cy="1887557"/>
          </a:xfrm>
          <a:prstGeom prst="rect">
            <a:avLst/>
          </a:prstGeom>
          <a:noFill/>
          <a:ln>
            <a:noFill/>
          </a:ln>
        </p:spPr>
        <p:txBody>
          <a:bodyPr wrap="none" tIns="533400" bIns="533400" rtlCol="0">
            <a:spAutoFit/>
          </a:bodyPr>
          <a:lstStyle/>
          <a:p>
            <a:pPr algn="l">
              <a:lnSpc>
                <a:spcPct val="104000"/>
              </a:lnSpc>
            </a:pPr>
            <a:r>
              <a:rPr lang="en-US" altLang="zh-CN" sz="5100">
                <a:ln>
                  <a:noFill/>
                </a:ln>
                <a:solidFill>
                  <a:schemeClr val="bg1"/>
                </a:solidFill>
                <a:effectLst/>
                <a:latin typeface="Source Han Sans SC"/>
                <a:ea typeface="Source Han Sans SC"/>
                <a:cs typeface="庞门正道标题体" panose="02010600030101010101" pitchFamily="2" charset="-122"/>
                <a:sym typeface="方正黑体简体" panose="02010601030101010101" pitchFamily="2" charset="-122"/>
              </a:rPr>
              <a:t>Thanks for watching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27A0CF-AC8A-4231-9079-D9F6E190B32D}"/>
              </a:ext>
            </a:extLst>
          </p:cNvPr>
          <p:cNvSpPr/>
          <p:nvPr/>
        </p:nvSpPr>
        <p:spPr>
          <a:xfrm>
            <a:off x="-12065" y="10160"/>
            <a:ext cx="12188190" cy="6885305"/>
          </a:xfrm>
          <a:prstGeom prst="rect">
            <a:avLst/>
          </a:prstGeom>
          <a:gradFill>
            <a:gsLst>
              <a:gs pos="9000">
                <a:srgbClr val="181818">
                  <a:alpha val="29000"/>
                </a:srgbClr>
              </a:gs>
              <a:gs pos="78000">
                <a:srgbClr val="FAFAFA">
                  <a:alpha val="0"/>
                </a:srgbClr>
              </a:gs>
              <a:gs pos="27000">
                <a:srgbClr val="FAFAFA">
                  <a:alpha val="0"/>
                </a:srgbClr>
              </a:gs>
              <a:gs pos="95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9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2">
            <a:extLst>
              <a:ext uri="{FF2B5EF4-FFF2-40B4-BE49-F238E27FC236}">
                <a16:creationId xmlns:a16="http://schemas.microsoft.com/office/drawing/2014/main" id="{FAA48E4E-CBFF-67EE-2D01-79E5A687321A}"/>
              </a:ext>
            </a:extLst>
          </p:cNvPr>
          <p:cNvSpPr/>
          <p:nvPr/>
        </p:nvSpPr>
        <p:spPr>
          <a:xfrm>
            <a:off x="6277795" y="3360131"/>
            <a:ext cx="4690533" cy="877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2">
            <a:extLst>
              <a:ext uri="{FF2B5EF4-FFF2-40B4-BE49-F238E27FC236}">
                <a16:creationId xmlns:a16="http://schemas.microsoft.com/office/drawing/2014/main" id="{79FE23B2-E87C-7D8E-95B7-916F3CEBB790}"/>
              </a:ext>
            </a:extLst>
          </p:cNvPr>
          <p:cNvSpPr/>
          <p:nvPr/>
        </p:nvSpPr>
        <p:spPr>
          <a:xfrm>
            <a:off x="6626673" y="2240669"/>
            <a:ext cx="4078224" cy="877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32">
            <a:extLst>
              <a:ext uri="{FF2B5EF4-FFF2-40B4-BE49-F238E27FC236}">
                <a16:creationId xmlns:a16="http://schemas.microsoft.com/office/drawing/2014/main" id="{CC856E22-707A-29D2-8309-BB3F97A3D729}"/>
              </a:ext>
            </a:extLst>
          </p:cNvPr>
          <p:cNvSpPr/>
          <p:nvPr/>
        </p:nvSpPr>
        <p:spPr>
          <a:xfrm>
            <a:off x="7400137" y="1155494"/>
            <a:ext cx="4078224" cy="877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7110778" y="1136353"/>
            <a:ext cx="4789170" cy="878205"/>
            <a:chOff x="2565" y="3440"/>
            <a:chExt cx="7542" cy="1383"/>
          </a:xfrm>
        </p:grpSpPr>
        <p:sp>
          <p:nvSpPr>
            <p:cNvPr id="41" name="Text Placeholder 5"/>
            <p:cNvSpPr txBox="1"/>
            <p:nvPr/>
          </p:nvSpPr>
          <p:spPr>
            <a:xfrm>
              <a:off x="5291" y="3528"/>
              <a:ext cx="4816" cy="1295"/>
            </a:xfrm>
            <a:prstGeom prst="rect">
              <a:avLst/>
            </a:prstGeom>
          </p:spPr>
          <p:txBody>
            <a:bodyPr lIns="68580" tIns="87630" rIns="68580" bIns="87630" anchor="t" anchorCtr="0">
              <a:noAutofit/>
            </a:bodyPr>
            <a:lstStyle>
              <a:lvl1pPr marL="0" indent="0" algn="l" defTabSz="685165" rtl="0" eaLnBrk="1" latinLnBrk="0" hangingPunct="1">
                <a:lnSpc>
                  <a:spcPct val="12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lang="en-US" sz="900" kern="12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 panose="020F0502020204030203"/>
                  <a:ea typeface="Open Sans Light" panose="020B0306030504020204" pitchFamily="34" charset="0"/>
                  <a:cs typeface="Lato Regular" panose="020F0502020204030203"/>
                </a:defRPr>
              </a:lvl1pPr>
              <a:lvl2pPr marL="5143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8572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2001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5430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18859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4000"/>
                </a:lnSpc>
                <a:spcBef>
                  <a:spcPct val="0"/>
                </a:spcBef>
              </a:pPr>
              <a:r>
                <a:rPr lang="en-US" altLang="en-US" sz="2100" b="1" dirty="0">
                  <a:solidFill>
                    <a:schemeClr val="accent6">
                      <a:lumMod val="75000"/>
                    </a:schemeClr>
                  </a:solidFill>
                  <a:effectLst/>
                  <a:latin typeface="Source Han Sans SC"/>
                  <a:ea typeface="Source Han Sans SC"/>
                  <a:cs typeface="方正黑体简体" panose="02010601030101010101" pitchFamily="2" charset="-122"/>
                  <a:sym typeface="方正黑体简体" panose="02010601030101010101" pitchFamily="2" charset="-122"/>
                </a:rPr>
                <a:t>Introduction</a:t>
              </a:r>
              <a:endParaRPr lang="zh-CN" altLang="zh-CN" sz="2800" b="1" dirty="0">
                <a:solidFill>
                  <a:schemeClr val="accent6">
                    <a:lumMod val="75000"/>
                  </a:schemeClr>
                </a:solidFill>
                <a:effectLst/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  <a:sym typeface="方正黑体简体" panose="02010601030101010101" pitchFamily="2" charset="-122"/>
              </a:endParaRPr>
            </a:p>
          </p:txBody>
        </p:sp>
        <p:sp>
          <p:nvSpPr>
            <p:cNvPr id="40" name="Text Placeholder 5"/>
            <p:cNvSpPr txBox="1"/>
            <p:nvPr/>
          </p:nvSpPr>
          <p:spPr>
            <a:xfrm>
              <a:off x="2565" y="3440"/>
              <a:ext cx="2476" cy="1295"/>
            </a:xfrm>
            <a:prstGeom prst="rect">
              <a:avLst/>
            </a:prstGeom>
          </p:spPr>
          <p:txBody>
            <a:bodyPr lIns="68580" tIns="34290" rIns="68580" bIns="34290" anchor="ctr" anchorCtr="0">
              <a:noAutofit/>
            </a:bodyPr>
            <a:lstStyle>
              <a:lvl1pPr marL="0" indent="0" algn="l" defTabSz="685165" rtl="0" eaLnBrk="1" latinLnBrk="0" hangingPunct="1">
                <a:lnSpc>
                  <a:spcPct val="12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lang="en-US" sz="900" kern="12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 panose="020F0502020204030203"/>
                  <a:ea typeface="Open Sans Light" panose="020B0306030504020204" pitchFamily="34" charset="0"/>
                  <a:cs typeface="Lato Regular" panose="020F0502020204030203"/>
                </a:defRPr>
              </a:lvl1pPr>
              <a:lvl2pPr marL="5143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8572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2001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5430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18859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  <a:effectLst/>
                  <a:latin typeface="Source Han Sans SC"/>
                  <a:ea typeface="Source Han Sans SC"/>
                  <a:cs typeface="方正黑体简体" panose="02010601030101010101" pitchFamily="2" charset="-122"/>
                  <a:sym typeface="方正黑体简体" panose="02010601030101010101" pitchFamily="2" charset="-122"/>
                </a:rPr>
                <a:t>Part 1 </a:t>
              </a:r>
              <a:endParaRPr lang="zh-CN" altLang="zh-CN" sz="2800" b="1" dirty="0">
                <a:solidFill>
                  <a:schemeClr val="accent6">
                    <a:lumMod val="75000"/>
                  </a:schemeClr>
                </a:solidFill>
                <a:effectLst/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  <a:sym typeface="方正黑体简体" panose="02010601030101010101" pitchFamily="2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5076" y="3811"/>
              <a:ext cx="180" cy="8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470328" y="2190516"/>
            <a:ext cx="4564380" cy="1007745"/>
            <a:chOff x="2565" y="4904"/>
            <a:chExt cx="7188" cy="1587"/>
          </a:xfrm>
        </p:grpSpPr>
        <p:sp>
          <p:nvSpPr>
            <p:cNvPr id="15" name="Text Placeholder 5"/>
            <p:cNvSpPr txBox="1"/>
            <p:nvPr/>
          </p:nvSpPr>
          <p:spPr>
            <a:xfrm>
              <a:off x="4937" y="5197"/>
              <a:ext cx="4816" cy="1294"/>
            </a:xfrm>
            <a:prstGeom prst="rect">
              <a:avLst/>
            </a:prstGeom>
          </p:spPr>
          <p:txBody>
            <a:bodyPr lIns="68580" tIns="87630" rIns="68580" bIns="87630" anchor="t" anchorCtr="0">
              <a:noAutofit/>
            </a:bodyPr>
            <a:lstStyle>
              <a:lvl1pPr marL="0" indent="0" algn="l" defTabSz="685165" rtl="0" eaLnBrk="1" latinLnBrk="0" hangingPunct="1">
                <a:lnSpc>
                  <a:spcPct val="12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lang="en-US" sz="900" kern="12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 panose="020F0502020204030203"/>
                  <a:ea typeface="Open Sans Light" panose="020B0306030504020204" pitchFamily="34" charset="0"/>
                  <a:cs typeface="Lato Regular" panose="020F0502020204030203"/>
                </a:defRPr>
              </a:lvl1pPr>
              <a:lvl2pPr marL="5143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8572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2001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5430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18859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4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accent6">
                      <a:lumMod val="75000"/>
                    </a:schemeClr>
                  </a:solidFill>
                  <a:effectLst/>
                  <a:latin typeface="Source Han Sans SC"/>
                  <a:ea typeface="方正黑体简体" panose="02010601030101010101" pitchFamily="2" charset="-122"/>
                  <a:cs typeface="Koodak" panose="00000700000000000000" pitchFamily="2" charset="-78"/>
                  <a:sym typeface="方正黑体简体" panose="02010601030101010101" pitchFamily="2" charset="-122"/>
                </a:rPr>
                <a:t>Analysis</a:t>
              </a:r>
              <a:endParaRPr lang="zh-CN" altLang="zh-CN" sz="1050" b="1" dirty="0">
                <a:solidFill>
                  <a:schemeClr val="accent6">
                    <a:lumMod val="75000"/>
                  </a:schemeClr>
                </a:solidFill>
                <a:effectLst/>
                <a:latin typeface="Source Han Sans SC"/>
                <a:ea typeface="方正黑体简体" panose="02010601030101010101" pitchFamily="2" charset="-122"/>
                <a:cs typeface="Koodak" panose="00000700000000000000" pitchFamily="2" charset="-78"/>
                <a:sym typeface="方正黑体简体" panose="02010601030101010101" pitchFamily="2" charset="-122"/>
              </a:endParaRPr>
            </a:p>
          </p:txBody>
        </p:sp>
        <p:sp>
          <p:nvSpPr>
            <p:cNvPr id="16" name="Text Placeholder 5"/>
            <p:cNvSpPr txBox="1"/>
            <p:nvPr/>
          </p:nvSpPr>
          <p:spPr>
            <a:xfrm>
              <a:off x="2565" y="4904"/>
              <a:ext cx="2476" cy="1294"/>
            </a:xfrm>
            <a:prstGeom prst="rect">
              <a:avLst/>
            </a:prstGeom>
          </p:spPr>
          <p:txBody>
            <a:bodyPr lIns="68580" tIns="34290" rIns="68580" bIns="34290" anchor="ctr" anchorCtr="0">
              <a:noAutofit/>
            </a:bodyPr>
            <a:lstStyle>
              <a:lvl1pPr marL="0" indent="0" algn="l" defTabSz="685165" rtl="0" eaLnBrk="1" latinLnBrk="0" hangingPunct="1">
                <a:lnSpc>
                  <a:spcPct val="12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lang="en-US" sz="900" kern="12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 panose="020F0502020204030203"/>
                  <a:ea typeface="Open Sans Light" panose="020B0306030504020204" pitchFamily="34" charset="0"/>
                  <a:cs typeface="Lato Regular" panose="020F0502020204030203"/>
                </a:defRPr>
              </a:lvl1pPr>
              <a:lvl2pPr marL="5143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8572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2001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5430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18859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  <a:effectLst/>
                  <a:latin typeface="Source Han Sans SC"/>
                  <a:ea typeface="Source Han Sans SC"/>
                  <a:cs typeface="方正黑体简体" panose="02010601030101010101" pitchFamily="2" charset="-122"/>
                  <a:sym typeface="方正黑体简体" panose="02010601030101010101" pitchFamily="2" charset="-122"/>
                </a:rPr>
                <a:t>Part 2 </a:t>
              </a:r>
              <a:endParaRPr lang="zh-CN" altLang="zh-CN" sz="2800" b="1" dirty="0">
                <a:solidFill>
                  <a:schemeClr val="accent6">
                    <a:lumMod val="75000"/>
                  </a:schemeClr>
                </a:solidFill>
                <a:effectLst/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  <a:sym typeface="方正黑体简体" panose="02010601030101010101" pitchFamily="2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5293" y="5333"/>
              <a:ext cx="180" cy="8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6201860" y="3416067"/>
            <a:ext cx="4763770" cy="866775"/>
            <a:chOff x="2565" y="6367"/>
            <a:chExt cx="7502" cy="1365"/>
          </a:xfrm>
        </p:grpSpPr>
        <p:sp>
          <p:nvSpPr>
            <p:cNvPr id="18" name="Text Placeholder 5"/>
            <p:cNvSpPr txBox="1"/>
            <p:nvPr/>
          </p:nvSpPr>
          <p:spPr>
            <a:xfrm>
              <a:off x="5251" y="6438"/>
              <a:ext cx="4816" cy="1294"/>
            </a:xfrm>
            <a:prstGeom prst="rect">
              <a:avLst/>
            </a:prstGeom>
          </p:spPr>
          <p:txBody>
            <a:bodyPr lIns="68580" tIns="87630" rIns="68580" bIns="87630" anchor="t" anchorCtr="0">
              <a:noAutofit/>
            </a:bodyPr>
            <a:lstStyle>
              <a:lvl1pPr marL="0" indent="0" algn="l" defTabSz="685165" rtl="0" eaLnBrk="1" latinLnBrk="0" hangingPunct="1">
                <a:lnSpc>
                  <a:spcPct val="12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lang="en-US" sz="900" kern="12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 panose="020F0502020204030203"/>
                  <a:ea typeface="Open Sans Light" panose="020B0306030504020204" pitchFamily="34" charset="0"/>
                  <a:cs typeface="Lato Regular" panose="020F0502020204030203"/>
                </a:defRPr>
              </a:lvl1pPr>
              <a:lvl2pPr marL="5143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8572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2001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5430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18859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lnSpc>
                  <a:spcPct val="104000"/>
                </a:lnSpc>
                <a:defRPr/>
              </a:pP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latin typeface="Source Han Sans SC"/>
                </a:rPr>
                <a:t>Final Takeaways &amp; Strategic Recommendations</a:t>
              </a:r>
              <a:endParaRPr lang="en-US" alt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  <a:ea typeface="Source Han Sans SC"/>
                <a:cs typeface="方正黑体简体" panose="02010601030101010101" pitchFamily="2" charset="-122"/>
                <a:sym typeface="方正黑体简体" panose="02010601030101010101" pitchFamily="2" charset="-122"/>
              </a:endParaRPr>
            </a:p>
          </p:txBody>
        </p:sp>
        <p:sp>
          <p:nvSpPr>
            <p:cNvPr id="19" name="Text Placeholder 5"/>
            <p:cNvSpPr txBox="1"/>
            <p:nvPr/>
          </p:nvSpPr>
          <p:spPr>
            <a:xfrm>
              <a:off x="2565" y="6367"/>
              <a:ext cx="2476" cy="1294"/>
            </a:xfrm>
            <a:prstGeom prst="rect">
              <a:avLst/>
            </a:prstGeom>
          </p:spPr>
          <p:txBody>
            <a:bodyPr lIns="68580" tIns="34290" rIns="68580" bIns="34290" anchor="ctr" anchorCtr="0">
              <a:noAutofit/>
            </a:bodyPr>
            <a:lstStyle>
              <a:lvl1pPr marL="0" indent="0" algn="l" defTabSz="685165" rtl="0" eaLnBrk="1" latinLnBrk="0" hangingPunct="1">
                <a:lnSpc>
                  <a:spcPct val="12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lang="en-US" sz="900" kern="12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 panose="020F0502020204030203"/>
                  <a:ea typeface="Open Sans Light" panose="020B0306030504020204" pitchFamily="34" charset="0"/>
                  <a:cs typeface="Lato Regular" panose="020F0502020204030203"/>
                </a:defRPr>
              </a:lvl1pPr>
              <a:lvl2pPr marL="5143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8572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2001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5430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18859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  <a:effectLst/>
                  <a:latin typeface="Source Han Sans SC"/>
                  <a:ea typeface="Source Han Sans SC"/>
                  <a:cs typeface="方正黑体简体" panose="02010601030101010101" pitchFamily="2" charset="-122"/>
                  <a:sym typeface="方正黑体简体" panose="02010601030101010101" pitchFamily="2" charset="-122"/>
                </a:rPr>
                <a:t>Part 3 </a:t>
              </a:r>
              <a:endParaRPr lang="zh-CN" altLang="zh-CN" sz="2800" b="1" dirty="0">
                <a:solidFill>
                  <a:schemeClr val="accent6">
                    <a:lumMod val="75000"/>
                  </a:schemeClr>
                </a:solidFill>
                <a:effectLst/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  <a:sym typeface="方正黑体简体" panose="02010601030101010101" pitchFamily="2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H="1">
              <a:off x="5067" y="6614"/>
              <a:ext cx="180" cy="8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993140" y="5050790"/>
            <a:ext cx="5231130" cy="889000"/>
            <a:chOff x="-1429" y="1354"/>
            <a:chExt cx="8238" cy="1400"/>
          </a:xfrm>
        </p:grpSpPr>
        <p:sp>
          <p:nvSpPr>
            <p:cNvPr id="2" name="文本框 1"/>
            <p:cNvSpPr txBox="1"/>
            <p:nvPr/>
          </p:nvSpPr>
          <p:spPr>
            <a:xfrm>
              <a:off x="723" y="1354"/>
              <a:ext cx="6086" cy="1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4400" b="1" i="1" dirty="0">
                  <a:ln w="0"/>
                  <a:solidFill>
                    <a:schemeClr val="accent6">
                      <a:lumMod val="75000"/>
                    </a:schemeClr>
                  </a:solidFill>
                  <a:effectLst/>
                  <a:latin typeface="Source Han Sans SC"/>
                  <a:ea typeface="Source Han Sans SC"/>
                  <a:cs typeface="方正黑体简体" panose="02010601030101010101" pitchFamily="2" charset="-122"/>
                  <a:sym typeface="方正黑体简体" panose="02010601030101010101" pitchFamily="2" charset="-122"/>
                </a:rPr>
                <a:t>CONTENT</a:t>
              </a:r>
            </a:p>
          </p:txBody>
        </p:sp>
        <p:sp>
          <p:nvSpPr>
            <p:cNvPr id="42" name="Text Placeholder 5"/>
            <p:cNvSpPr txBox="1"/>
            <p:nvPr/>
          </p:nvSpPr>
          <p:spPr>
            <a:xfrm>
              <a:off x="-1429" y="1720"/>
              <a:ext cx="1957" cy="983"/>
            </a:xfrm>
            <a:prstGeom prst="roundRect">
              <a:avLst>
                <a:gd name="adj" fmla="val 10710"/>
              </a:avLst>
            </a:prstGeom>
            <a:solidFill>
              <a:schemeClr val="bg1">
                <a:lumMod val="65000"/>
                <a:alpha val="30000"/>
              </a:schemeClr>
            </a:solidFill>
          </p:spPr>
          <p:txBody>
            <a:bodyPr lIns="68580" tIns="34290" rIns="68580" bIns="34290" anchor="ctr" anchorCtr="0">
              <a:noAutofit/>
            </a:bodyPr>
            <a:lstStyle>
              <a:lvl1pPr marL="0" indent="0" algn="l" defTabSz="685165" rtl="0" eaLnBrk="1" latinLnBrk="0" hangingPunct="1">
                <a:lnSpc>
                  <a:spcPct val="12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lang="en-US" sz="900" kern="12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 panose="020F0502020204030203"/>
                  <a:ea typeface="Open Sans Light" panose="020B0306030504020204" pitchFamily="34" charset="0"/>
                  <a:cs typeface="Lato Regular" panose="020F0502020204030203"/>
                </a:defRPr>
              </a:lvl1pPr>
              <a:lvl2pPr marL="5143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8572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2001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5430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18859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165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altLang="zh-CN" sz="2000">
                  <a:solidFill>
                    <a:schemeClr val="bg1"/>
                  </a:solidFill>
                  <a:effectLst/>
                  <a:latin typeface="方正黑体简体" panose="02010601030101010101" pitchFamily="2" charset="-122"/>
                  <a:ea typeface="方正黑体简体" panose="02010601030101010101" pitchFamily="2" charset="-122"/>
                  <a:cs typeface="方正黑体简体" panose="02010601030101010101" pitchFamily="2" charset="-122"/>
                  <a:sym typeface="方正黑体简体" panose="02010601030101010101" pitchFamily="2" charset="-122"/>
                </a:rPr>
                <a:t>   </a:t>
              </a:r>
              <a:endParaRPr lang="zh-CN" altLang="zh-CN" sz="2000">
                <a:solidFill>
                  <a:schemeClr val="bg1"/>
                </a:solidFill>
                <a:effectLst/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  <a:sym typeface="方正黑体简体" panose="02010601030101010101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6C0E47B-C9E8-4AB3-9174-AA89252F699F}"/>
              </a:ext>
            </a:extLst>
          </p:cNvPr>
          <p:cNvGrpSpPr/>
          <p:nvPr/>
        </p:nvGrpSpPr>
        <p:grpSpPr>
          <a:xfrm>
            <a:off x="-9526" y="7619"/>
            <a:ext cx="7978775" cy="7023100"/>
            <a:chOff x="-9526" y="7619"/>
            <a:chExt cx="7978775" cy="7023100"/>
          </a:xfrm>
          <a:blipFill>
            <a:blip r:embed="rId4"/>
            <a:stretch>
              <a:fillRect/>
            </a:stretch>
          </a:blipFill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DB6C2247-6024-4E4C-8BE8-CD4FAB3653BE}"/>
                </a:ext>
              </a:extLst>
            </p:cNvPr>
            <p:cNvSpPr/>
            <p:nvPr/>
          </p:nvSpPr>
          <p:spPr>
            <a:xfrm rot="16200000">
              <a:off x="6063297" y="-133033"/>
              <a:ext cx="1765300" cy="2046605"/>
            </a:xfrm>
            <a:custGeom>
              <a:avLst/>
              <a:gdLst>
                <a:gd name="connsiteX0" fmla="*/ 1765300 w 1765300"/>
                <a:gd name="connsiteY0" fmla="*/ 0 h 2046605"/>
                <a:gd name="connsiteX1" fmla="*/ 1765300 w 1765300"/>
                <a:gd name="connsiteY1" fmla="*/ 2046605 h 2046605"/>
                <a:gd name="connsiteX2" fmla="*/ 0 w 1765300"/>
                <a:gd name="connsiteY2" fmla="*/ 41090 h 2046605"/>
                <a:gd name="connsiteX3" fmla="*/ 0 w 1765300"/>
                <a:gd name="connsiteY3" fmla="*/ 0 h 2046605"/>
                <a:gd name="connsiteX4" fmla="*/ 1765300 w 1765300"/>
                <a:gd name="connsiteY4" fmla="*/ 0 h 20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5300" h="2046605">
                  <a:moveTo>
                    <a:pt x="1765300" y="0"/>
                  </a:moveTo>
                  <a:lnTo>
                    <a:pt x="1765300" y="2046605"/>
                  </a:lnTo>
                  <a:lnTo>
                    <a:pt x="0" y="41090"/>
                  </a:lnTo>
                  <a:lnTo>
                    <a:pt x="0" y="0"/>
                  </a:lnTo>
                  <a:lnTo>
                    <a:pt x="17653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7F8BE43-5D1E-4E92-9396-84248930A789}"/>
                </a:ext>
              </a:extLst>
            </p:cNvPr>
            <p:cNvGrpSpPr/>
            <p:nvPr/>
          </p:nvGrpSpPr>
          <p:grpSpPr>
            <a:xfrm>
              <a:off x="-9526" y="7619"/>
              <a:ext cx="5714365" cy="3772535"/>
              <a:chOff x="-9526" y="7619"/>
              <a:chExt cx="5714365" cy="3772535"/>
            </a:xfrm>
            <a:grpFill/>
          </p:grpSpPr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7B0F55E6-F831-47A8-B612-1F09937163EB}"/>
                  </a:ext>
                </a:extLst>
              </p:cNvPr>
              <p:cNvSpPr/>
              <p:nvPr/>
            </p:nvSpPr>
            <p:spPr>
              <a:xfrm rot="16200000">
                <a:off x="271144" y="-273051"/>
                <a:ext cx="1765300" cy="2326640"/>
              </a:xfrm>
              <a:custGeom>
                <a:avLst/>
                <a:gdLst>
                  <a:gd name="connsiteX0" fmla="*/ 1765300 w 1765300"/>
                  <a:gd name="connsiteY0" fmla="*/ 0 h 2326640"/>
                  <a:gd name="connsiteX1" fmla="*/ 1765300 w 1765300"/>
                  <a:gd name="connsiteY1" fmla="*/ 2326640 h 2326640"/>
                  <a:gd name="connsiteX2" fmla="*/ 0 w 1765300"/>
                  <a:gd name="connsiteY2" fmla="*/ 2326640 h 2326640"/>
                  <a:gd name="connsiteX3" fmla="*/ 0 w 1765300"/>
                  <a:gd name="connsiteY3" fmla="*/ 0 h 2326640"/>
                  <a:gd name="connsiteX4" fmla="*/ 1765300 w 1765300"/>
                  <a:gd name="connsiteY4" fmla="*/ 0 h 232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5300" h="2326640">
                    <a:moveTo>
                      <a:pt x="1765300" y="0"/>
                    </a:moveTo>
                    <a:lnTo>
                      <a:pt x="1765300" y="2326640"/>
                    </a:lnTo>
                    <a:lnTo>
                      <a:pt x="0" y="2326640"/>
                    </a:lnTo>
                    <a:lnTo>
                      <a:pt x="0" y="0"/>
                    </a:lnTo>
                    <a:lnTo>
                      <a:pt x="17653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C5065487-0DE2-41CC-87CB-26F5C91A2E18}"/>
                  </a:ext>
                </a:extLst>
              </p:cNvPr>
              <p:cNvSpPr/>
              <p:nvPr/>
            </p:nvSpPr>
            <p:spPr>
              <a:xfrm rot="16200000">
                <a:off x="3237229" y="-694691"/>
                <a:ext cx="1765300" cy="3169920"/>
              </a:xfrm>
              <a:custGeom>
                <a:avLst/>
                <a:gdLst>
                  <a:gd name="connsiteX0" fmla="*/ 1765300 w 1765300"/>
                  <a:gd name="connsiteY0" fmla="*/ 0 h 3169920"/>
                  <a:gd name="connsiteX1" fmla="*/ 1765300 w 1765300"/>
                  <a:gd name="connsiteY1" fmla="*/ 3169920 h 3169920"/>
                  <a:gd name="connsiteX2" fmla="*/ 0 w 1765300"/>
                  <a:gd name="connsiteY2" fmla="*/ 3169920 h 3169920"/>
                  <a:gd name="connsiteX3" fmla="*/ 0 w 1765300"/>
                  <a:gd name="connsiteY3" fmla="*/ 0 h 3169920"/>
                  <a:gd name="connsiteX4" fmla="*/ 1765300 w 1765300"/>
                  <a:gd name="connsiteY4" fmla="*/ 0 h 316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5300" h="3169920">
                    <a:moveTo>
                      <a:pt x="1765300" y="0"/>
                    </a:moveTo>
                    <a:lnTo>
                      <a:pt x="1765300" y="3169920"/>
                    </a:lnTo>
                    <a:lnTo>
                      <a:pt x="0" y="3169920"/>
                    </a:lnTo>
                    <a:lnTo>
                      <a:pt x="0" y="0"/>
                    </a:lnTo>
                    <a:lnTo>
                      <a:pt x="17653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8437A72B-A07C-4959-A2DE-7552226937A0}"/>
                  </a:ext>
                </a:extLst>
              </p:cNvPr>
              <p:cNvSpPr/>
              <p:nvPr/>
            </p:nvSpPr>
            <p:spPr>
              <a:xfrm rot="16200000">
                <a:off x="259079" y="1722119"/>
                <a:ext cx="1789430" cy="2326640"/>
              </a:xfrm>
              <a:custGeom>
                <a:avLst/>
                <a:gdLst>
                  <a:gd name="connsiteX0" fmla="*/ 1789430 w 1789430"/>
                  <a:gd name="connsiteY0" fmla="*/ 0 h 2326640"/>
                  <a:gd name="connsiteX1" fmla="*/ 1789430 w 1789430"/>
                  <a:gd name="connsiteY1" fmla="*/ 2326640 h 2326640"/>
                  <a:gd name="connsiteX2" fmla="*/ 0 w 1789430"/>
                  <a:gd name="connsiteY2" fmla="*/ 2326640 h 2326640"/>
                  <a:gd name="connsiteX3" fmla="*/ 0 w 1789430"/>
                  <a:gd name="connsiteY3" fmla="*/ 0 h 2326640"/>
                  <a:gd name="connsiteX4" fmla="*/ 1789430 w 1789430"/>
                  <a:gd name="connsiteY4" fmla="*/ 0 h 232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30" h="2326640">
                    <a:moveTo>
                      <a:pt x="1789430" y="0"/>
                    </a:moveTo>
                    <a:lnTo>
                      <a:pt x="1789430" y="2326640"/>
                    </a:lnTo>
                    <a:lnTo>
                      <a:pt x="0" y="2326640"/>
                    </a:lnTo>
                    <a:lnTo>
                      <a:pt x="0" y="0"/>
                    </a:lnTo>
                    <a:lnTo>
                      <a:pt x="17894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547EDACE-34B2-450A-9BBD-C488E29BCE65}"/>
                  </a:ext>
                </a:extLst>
              </p:cNvPr>
              <p:cNvSpPr/>
              <p:nvPr/>
            </p:nvSpPr>
            <p:spPr>
              <a:xfrm rot="16200000">
                <a:off x="3225164" y="1300479"/>
                <a:ext cx="1789430" cy="3169920"/>
              </a:xfrm>
              <a:custGeom>
                <a:avLst/>
                <a:gdLst>
                  <a:gd name="connsiteX0" fmla="*/ 1789430 w 1789430"/>
                  <a:gd name="connsiteY0" fmla="*/ 0 h 3169920"/>
                  <a:gd name="connsiteX1" fmla="*/ 1789430 w 1789430"/>
                  <a:gd name="connsiteY1" fmla="*/ 3169920 h 3169920"/>
                  <a:gd name="connsiteX2" fmla="*/ 1779350 w 1789430"/>
                  <a:gd name="connsiteY2" fmla="*/ 3169920 h 3169920"/>
                  <a:gd name="connsiteX3" fmla="*/ 0 w 1789430"/>
                  <a:gd name="connsiteY3" fmla="*/ 1148444 h 3169920"/>
                  <a:gd name="connsiteX4" fmla="*/ 0 w 1789430"/>
                  <a:gd name="connsiteY4" fmla="*/ 0 h 3169920"/>
                  <a:gd name="connsiteX5" fmla="*/ 1789430 w 1789430"/>
                  <a:gd name="connsiteY5" fmla="*/ 0 h 316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89430" h="3169920">
                    <a:moveTo>
                      <a:pt x="1789430" y="0"/>
                    </a:moveTo>
                    <a:lnTo>
                      <a:pt x="1789430" y="3169920"/>
                    </a:lnTo>
                    <a:lnTo>
                      <a:pt x="1779350" y="3169920"/>
                    </a:lnTo>
                    <a:lnTo>
                      <a:pt x="0" y="1148444"/>
                    </a:lnTo>
                    <a:lnTo>
                      <a:pt x="0" y="0"/>
                    </a:lnTo>
                    <a:lnTo>
                      <a:pt x="17894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CE3CE84-11E3-43B5-9365-36E6AB014C37}"/>
                </a:ext>
              </a:extLst>
            </p:cNvPr>
            <p:cNvSpPr/>
            <p:nvPr/>
          </p:nvSpPr>
          <p:spPr>
            <a:xfrm rot="16200000">
              <a:off x="-362586" y="4351019"/>
              <a:ext cx="3032760" cy="2326640"/>
            </a:xfrm>
            <a:custGeom>
              <a:avLst/>
              <a:gdLst>
                <a:gd name="connsiteX0" fmla="*/ 3032760 w 3032760"/>
                <a:gd name="connsiteY0" fmla="*/ 0 h 2326640"/>
                <a:gd name="connsiteX1" fmla="*/ 3032760 w 3032760"/>
                <a:gd name="connsiteY1" fmla="*/ 2326640 h 2326640"/>
                <a:gd name="connsiteX2" fmla="*/ 2047962 w 3032760"/>
                <a:gd name="connsiteY2" fmla="*/ 2326640 h 2326640"/>
                <a:gd name="connsiteX3" fmla="*/ 0 w 3032760"/>
                <a:gd name="connsiteY3" fmla="*/ 0 h 2326640"/>
                <a:gd name="connsiteX4" fmla="*/ 3032760 w 3032760"/>
                <a:gd name="connsiteY4" fmla="*/ 0 h 232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760" h="2326640">
                  <a:moveTo>
                    <a:pt x="3032760" y="0"/>
                  </a:moveTo>
                  <a:lnTo>
                    <a:pt x="3032760" y="2326640"/>
                  </a:lnTo>
                  <a:lnTo>
                    <a:pt x="2047962" y="2326640"/>
                  </a:lnTo>
                  <a:lnTo>
                    <a:pt x="0" y="0"/>
                  </a:lnTo>
                  <a:lnTo>
                    <a:pt x="303276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24293F0A-570C-4418-8BDC-D5A727F79A65}"/>
                </a:ext>
              </a:extLst>
            </p:cNvPr>
            <p:cNvSpPr/>
            <p:nvPr/>
          </p:nvSpPr>
          <p:spPr>
            <a:xfrm rot="16200000">
              <a:off x="2588880" y="3944000"/>
              <a:ext cx="793081" cy="901001"/>
            </a:xfrm>
            <a:custGeom>
              <a:avLst/>
              <a:gdLst>
                <a:gd name="connsiteX0" fmla="*/ 793081 w 793081"/>
                <a:gd name="connsiteY0" fmla="*/ 0 h 901001"/>
                <a:gd name="connsiteX1" fmla="*/ 793081 w 793081"/>
                <a:gd name="connsiteY1" fmla="*/ 901001 h 901001"/>
                <a:gd name="connsiteX2" fmla="*/ 0 w 793081"/>
                <a:gd name="connsiteY2" fmla="*/ 0 h 901001"/>
                <a:gd name="connsiteX3" fmla="*/ 793081 w 793081"/>
                <a:gd name="connsiteY3" fmla="*/ 0 h 90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081" h="901000">
                  <a:moveTo>
                    <a:pt x="793081" y="0"/>
                  </a:moveTo>
                  <a:lnTo>
                    <a:pt x="793081" y="901001"/>
                  </a:lnTo>
                  <a:lnTo>
                    <a:pt x="0" y="0"/>
                  </a:lnTo>
                  <a:lnTo>
                    <a:pt x="7930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BE195A68-FF67-417F-B4AA-A619D2C7ED75}"/>
              </a:ext>
            </a:extLst>
          </p:cNvPr>
          <p:cNvSpPr/>
          <p:nvPr/>
        </p:nvSpPr>
        <p:spPr>
          <a:xfrm rot="16200000">
            <a:off x="3240496" y="-683805"/>
            <a:ext cx="1765300" cy="3132909"/>
          </a:xfrm>
          <a:custGeom>
            <a:avLst/>
            <a:gdLst>
              <a:gd name="connsiteX0" fmla="*/ 1765300 w 1765300"/>
              <a:gd name="connsiteY0" fmla="*/ 0 h 3169920"/>
              <a:gd name="connsiteX1" fmla="*/ 1765300 w 1765300"/>
              <a:gd name="connsiteY1" fmla="*/ 3169920 h 3169920"/>
              <a:gd name="connsiteX2" fmla="*/ 0 w 1765300"/>
              <a:gd name="connsiteY2" fmla="*/ 3169920 h 3169920"/>
              <a:gd name="connsiteX3" fmla="*/ 0 w 1765300"/>
              <a:gd name="connsiteY3" fmla="*/ 0 h 3169920"/>
              <a:gd name="connsiteX4" fmla="*/ 1765300 w 1765300"/>
              <a:gd name="connsiteY4" fmla="*/ 0 h 316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5300" h="3169920">
                <a:moveTo>
                  <a:pt x="1765300" y="0"/>
                </a:moveTo>
                <a:lnTo>
                  <a:pt x="1765300" y="3169920"/>
                </a:lnTo>
                <a:lnTo>
                  <a:pt x="0" y="3169920"/>
                </a:lnTo>
                <a:lnTo>
                  <a:pt x="0" y="0"/>
                </a:lnTo>
                <a:lnTo>
                  <a:pt x="1765300" y="0"/>
                </a:lnTo>
                <a:close/>
              </a:path>
            </a:pathLst>
          </a:cu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672DD011-CC19-49F7-8CAA-0AB816A569FD}"/>
              </a:ext>
            </a:extLst>
          </p:cNvPr>
          <p:cNvSpPr/>
          <p:nvPr/>
        </p:nvSpPr>
        <p:spPr>
          <a:xfrm rot="16200000">
            <a:off x="282123" y="1713593"/>
            <a:ext cx="1765300" cy="2329541"/>
          </a:xfrm>
          <a:custGeom>
            <a:avLst/>
            <a:gdLst>
              <a:gd name="connsiteX0" fmla="*/ 1765300 w 1765300"/>
              <a:gd name="connsiteY0" fmla="*/ 0 h 3169920"/>
              <a:gd name="connsiteX1" fmla="*/ 1765300 w 1765300"/>
              <a:gd name="connsiteY1" fmla="*/ 3169920 h 3169920"/>
              <a:gd name="connsiteX2" fmla="*/ 0 w 1765300"/>
              <a:gd name="connsiteY2" fmla="*/ 3169920 h 3169920"/>
              <a:gd name="connsiteX3" fmla="*/ 0 w 1765300"/>
              <a:gd name="connsiteY3" fmla="*/ 0 h 3169920"/>
              <a:gd name="connsiteX4" fmla="*/ 1765300 w 1765300"/>
              <a:gd name="connsiteY4" fmla="*/ 0 h 316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5300" h="3169920">
                <a:moveTo>
                  <a:pt x="1765300" y="0"/>
                </a:moveTo>
                <a:lnTo>
                  <a:pt x="1765300" y="3169920"/>
                </a:lnTo>
                <a:lnTo>
                  <a:pt x="0" y="3169920"/>
                </a:lnTo>
                <a:lnTo>
                  <a:pt x="0" y="0"/>
                </a:lnTo>
                <a:lnTo>
                  <a:pt x="1765300" y="0"/>
                </a:lnTo>
                <a:close/>
              </a:path>
            </a:pathLst>
          </a:cu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 animBg="1"/>
      <p:bldP spid="28" grpId="0" animBg="1"/>
      <p:bldP spid="67" grpId="0" animBg="1"/>
      <p:bldP spid="67" grpId="1" animBg="1"/>
      <p:bldP spid="68" grpId="0" animBg="1"/>
      <p:bldP spid="6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474742"/>
            <a:ext cx="5486400" cy="3841750"/>
          </a:xfrm>
          <a:prstGeom prst="rect">
            <a:avLst/>
          </a:prstGeom>
          <a:blipFill dpi="0"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26" name="Text Placeholder 5"/>
          <p:cNvSpPr txBox="1"/>
          <p:nvPr/>
        </p:nvSpPr>
        <p:spPr>
          <a:xfrm>
            <a:off x="6158412" y="2044972"/>
            <a:ext cx="6351904" cy="822325"/>
          </a:xfrm>
          <a:prstGeom prst="rect">
            <a:avLst/>
          </a:prstGeom>
        </p:spPr>
        <p:txBody>
          <a:bodyPr lIns="68580" tIns="34290" rIns="68580" bIns="34290" anchor="t" anchorCtr="0">
            <a:noAutofit/>
          </a:bodyPr>
          <a:lstStyle>
            <a:lvl1pPr marL="0" indent="0" algn="l" defTabSz="685165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 panose="020F0502020204030203"/>
                <a:ea typeface="Open Sans Light" panose="020B0306030504020204" pitchFamily="34" charset="0"/>
                <a:cs typeface="Lato Regular" panose="020F0502020204030203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4000"/>
              </a:lnSpc>
              <a:spcBef>
                <a:spcPct val="0"/>
              </a:spcBef>
            </a:pPr>
            <a:r>
              <a:rPr lang="en-US" altLang="en-US" sz="6000" b="1" dirty="0">
                <a:solidFill>
                  <a:schemeClr val="accent6">
                    <a:lumMod val="50000"/>
                  </a:schemeClr>
                </a:solidFill>
                <a:effectLst/>
                <a:latin typeface="Source Han Sans SC"/>
                <a:ea typeface="Source Han Sans SC"/>
                <a:cs typeface="方正黑体简体" panose="02010601030101010101" pitchFamily="2" charset="-122"/>
                <a:sym typeface="方正黑体简体" panose="02010601030101010101" pitchFamily="2" charset="-122"/>
              </a:rPr>
              <a:t>Introduction</a:t>
            </a:r>
            <a:endParaRPr lang="zh-CN" altLang="zh-CN" sz="6000" b="1" dirty="0">
              <a:solidFill>
                <a:schemeClr val="accent6">
                  <a:lumMod val="50000"/>
                </a:schemeClr>
              </a:solidFill>
              <a:effectLst/>
              <a:latin typeface="方正黑体简体" panose="02010601030101010101" pitchFamily="2" charset="-122"/>
              <a:ea typeface="方正黑体简体" panose="02010601030101010101" pitchFamily="2" charset="-122"/>
              <a:cs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96000" y="3235652"/>
            <a:ext cx="4753610" cy="2345637"/>
          </a:xfrm>
          <a:prstGeom prst="rect">
            <a:avLst/>
          </a:prstGeom>
          <a:noFill/>
        </p:spPr>
        <p:txBody>
          <a:bodyPr wrap="square" tIns="89611" bIns="89611" rtlCol="0" anchor="t">
            <a:normAutofit fontScale="95000"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</a:b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Welcome to an insightful exploration of tennis data. In this presentation, we will explore key trends, player statistics, match durations, and the fascinating dynamics of left-handed and right-handed players. Our goal is to uncover data-driven insights that can help players, coaches, and analysts improve performance and strategy.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D083EB-DC20-472E-BEDA-C6A70BD2465A}"/>
              </a:ext>
            </a:extLst>
          </p:cNvPr>
          <p:cNvSpPr/>
          <p:nvPr/>
        </p:nvSpPr>
        <p:spPr>
          <a:xfrm>
            <a:off x="11277601" y="1482000"/>
            <a:ext cx="914399" cy="3841750"/>
          </a:xfrm>
          <a:prstGeom prst="rect">
            <a:avLst/>
          </a:prstGeom>
          <a:solidFill>
            <a:schemeClr val="accent6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FFC76E-CDB0-4A16-94F4-3902229A9F53}"/>
              </a:ext>
            </a:extLst>
          </p:cNvPr>
          <p:cNvSpPr/>
          <p:nvPr/>
        </p:nvSpPr>
        <p:spPr>
          <a:xfrm>
            <a:off x="0" y="1445714"/>
            <a:ext cx="5500914" cy="3841750"/>
          </a:xfrm>
          <a:prstGeom prst="rect">
            <a:avLst/>
          </a:prstGeom>
          <a:solidFill>
            <a:schemeClr val="accent6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/>
      <p:bldP spid="40" grpId="0"/>
      <p:bldP spid="7" grpId="0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030199-AD3D-029B-4DD3-A8FB2E4B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3" y="3034886"/>
            <a:ext cx="4644850" cy="3823114"/>
          </a:xfrm>
          <a:prstGeom prst="rect">
            <a:avLst/>
          </a:prstGeom>
        </p:spPr>
      </p:pic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E5516A2-5C91-4F31-B3DB-27D1BFAAC178}"/>
              </a:ext>
            </a:extLst>
          </p:cNvPr>
          <p:cNvSpPr/>
          <p:nvPr/>
        </p:nvSpPr>
        <p:spPr>
          <a:xfrm rot="5400000">
            <a:off x="7540170" y="181428"/>
            <a:ext cx="4833258" cy="4470401"/>
          </a:xfrm>
          <a:custGeom>
            <a:avLst/>
            <a:gdLst>
              <a:gd name="connsiteX0" fmla="*/ 0 w 4833258"/>
              <a:gd name="connsiteY0" fmla="*/ 4376943 h 4470401"/>
              <a:gd name="connsiteX1" fmla="*/ 0 w 4833258"/>
              <a:gd name="connsiteY1" fmla="*/ 3272323 h 4470401"/>
              <a:gd name="connsiteX2" fmla="*/ 770 w 4833258"/>
              <a:gd name="connsiteY2" fmla="*/ 3272605 h 4470401"/>
              <a:gd name="connsiteX3" fmla="*/ 867228 w 4833258"/>
              <a:gd name="connsiteY3" fmla="*/ 3403601 h 4470401"/>
              <a:gd name="connsiteX4" fmla="*/ 3780972 w 4833258"/>
              <a:gd name="connsiteY4" fmla="*/ 489858 h 4470401"/>
              <a:gd name="connsiteX5" fmla="*/ 3765929 w 4833258"/>
              <a:gd name="connsiteY5" fmla="*/ 191945 h 4470401"/>
              <a:gd name="connsiteX6" fmla="*/ 3736634 w 4833258"/>
              <a:gd name="connsiteY6" fmla="*/ 0 h 4470401"/>
              <a:gd name="connsiteX7" fmla="*/ 4801687 w 4833258"/>
              <a:gd name="connsiteY7" fmla="*/ 0 h 4470401"/>
              <a:gd name="connsiteX8" fmla="*/ 4812726 w 4833258"/>
              <a:gd name="connsiteY8" fmla="*/ 86869 h 4470401"/>
              <a:gd name="connsiteX9" fmla="*/ 4833258 w 4833258"/>
              <a:gd name="connsiteY9" fmla="*/ 493486 h 4470401"/>
              <a:gd name="connsiteX10" fmla="*/ 856342 w 4833258"/>
              <a:gd name="connsiteY10" fmla="*/ 4470401 h 4470401"/>
              <a:gd name="connsiteX11" fmla="*/ 54855 w 4833258"/>
              <a:gd name="connsiteY11" fmla="*/ 4389604 h 4470401"/>
              <a:gd name="connsiteX12" fmla="*/ 0 w 4833258"/>
              <a:gd name="connsiteY12" fmla="*/ 4376943 h 447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3258" h="4470401">
                <a:moveTo>
                  <a:pt x="0" y="4376943"/>
                </a:moveTo>
                <a:lnTo>
                  <a:pt x="0" y="3272323"/>
                </a:lnTo>
                <a:lnTo>
                  <a:pt x="770" y="3272605"/>
                </a:lnTo>
                <a:cubicBezTo>
                  <a:pt x="274484" y="3357739"/>
                  <a:pt x="565500" y="3403601"/>
                  <a:pt x="867228" y="3403601"/>
                </a:cubicBezTo>
                <a:cubicBezTo>
                  <a:pt x="2476445" y="3403601"/>
                  <a:pt x="3780972" y="2099074"/>
                  <a:pt x="3780972" y="489858"/>
                </a:cubicBezTo>
                <a:cubicBezTo>
                  <a:pt x="3780972" y="389282"/>
                  <a:pt x="3775876" y="289896"/>
                  <a:pt x="3765929" y="191945"/>
                </a:cubicBezTo>
                <a:lnTo>
                  <a:pt x="3736634" y="0"/>
                </a:lnTo>
                <a:lnTo>
                  <a:pt x="4801687" y="0"/>
                </a:lnTo>
                <a:lnTo>
                  <a:pt x="4812726" y="86869"/>
                </a:lnTo>
                <a:cubicBezTo>
                  <a:pt x="4826303" y="220562"/>
                  <a:pt x="4833258" y="356212"/>
                  <a:pt x="4833258" y="493486"/>
                </a:cubicBezTo>
                <a:cubicBezTo>
                  <a:pt x="4833258" y="2689876"/>
                  <a:pt x="3052733" y="4470401"/>
                  <a:pt x="856342" y="4470401"/>
                </a:cubicBezTo>
                <a:cubicBezTo>
                  <a:pt x="581794" y="4470401"/>
                  <a:pt x="313743" y="4442580"/>
                  <a:pt x="54855" y="4389604"/>
                </a:cubicBezTo>
                <a:lnTo>
                  <a:pt x="0" y="437694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0">
            <a:extLst>
              <a:ext uri="{FF2B5EF4-FFF2-40B4-BE49-F238E27FC236}">
                <a16:creationId xmlns:a16="http://schemas.microsoft.com/office/drawing/2014/main" id="{77E33005-764C-4BEA-90DC-FC8C56604E39}"/>
              </a:ext>
            </a:extLst>
          </p:cNvPr>
          <p:cNvSpPr txBox="1"/>
          <p:nvPr/>
        </p:nvSpPr>
        <p:spPr>
          <a:xfrm>
            <a:off x="698145" y="811876"/>
            <a:ext cx="6794631" cy="721360"/>
          </a:xfrm>
          <a:prstGeom prst="rect">
            <a:avLst/>
          </a:prstGeom>
          <a:noFill/>
        </p:spPr>
        <p:txBody>
          <a:bodyPr wrap="square" lIns="96000" tIns="0" rIns="9600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Number of Tennis Players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 596 </a:t>
            </a:r>
            <a:endParaRPr lang="fa-I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Countries Has Tennis Players : 70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3304C6DF-EBC3-47D0-BAAD-4EBF2C5314BF}"/>
              </a:ext>
            </a:extLst>
          </p:cNvPr>
          <p:cNvSpPr/>
          <p:nvPr/>
        </p:nvSpPr>
        <p:spPr>
          <a:xfrm>
            <a:off x="698145" y="8125"/>
            <a:ext cx="6340415" cy="844824"/>
          </a:xfrm>
          <a:prstGeom prst="rect">
            <a:avLst/>
          </a:prstGeom>
        </p:spPr>
        <p:txBody>
          <a:bodyPr wrap="none" lIns="96000" tIns="53340" rIns="96000" bIns="53340"/>
          <a:lstStyle/>
          <a:p>
            <a:pPr lvl="0" algn="ctr" defTabSz="913765">
              <a:lnSpc>
                <a:spcPct val="104000"/>
              </a:lnSpc>
              <a:defRPr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The Landscape of Tennis Players</a:t>
            </a:r>
            <a:endParaRPr lang="en-US" altLang="en-US" sz="3200" b="1" dirty="0">
              <a:solidFill>
                <a:schemeClr val="accent6">
                  <a:lumMod val="75000"/>
                </a:schemeClr>
              </a:solidFill>
              <a:latin typeface="Source Han Sans SC"/>
              <a:ea typeface="Source Han Sans SC"/>
              <a:cs typeface="Koodak" panose="00000700000000000000" pitchFamily="2" charset="-78"/>
              <a:sym typeface="方正黑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40D7F1-1DBC-20C6-6200-FCA30B3CE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39" y="1566087"/>
            <a:ext cx="4118222" cy="32671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B3DA62-A82A-1C46-BC09-4915A164AC53}"/>
              </a:ext>
            </a:extLst>
          </p:cNvPr>
          <p:cNvSpPr txBox="1"/>
          <p:nvPr/>
        </p:nvSpPr>
        <p:spPr>
          <a:xfrm>
            <a:off x="9471804" y="60351"/>
            <a:ext cx="27201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Analysis: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Source Han Sans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The global representation of players spans 70 countries, with France, Italy, and the USA leading.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 near-equal distribution of male and female players suggests a balanced competitive environment.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5500F-5EB8-7CB8-AE65-8D04FED381C8}"/>
              </a:ext>
            </a:extLst>
          </p:cNvPr>
          <p:cNvSpPr txBox="1"/>
          <p:nvPr/>
        </p:nvSpPr>
        <p:spPr>
          <a:xfrm>
            <a:off x="69011" y="5221672"/>
            <a:ext cx="4118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📌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Why It Matters?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Understanding player demographics helps federations and sponsors make informed decisions regarding talent development.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3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5FA6FE-E025-C925-C951-39AC008CE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196" y="2220932"/>
            <a:ext cx="7861540" cy="3750709"/>
          </a:xfrm>
          <a:prstGeom prst="rect">
            <a:avLst/>
          </a:prstGeom>
        </p:spPr>
      </p:pic>
      <p:sp>
        <p:nvSpPr>
          <p:cNvPr id="16" name="TextBox 50">
            <a:extLst>
              <a:ext uri="{FF2B5EF4-FFF2-40B4-BE49-F238E27FC236}">
                <a16:creationId xmlns:a16="http://schemas.microsoft.com/office/drawing/2014/main" id="{FD921CEE-C63A-4FCB-9868-720C494B8E1E}"/>
              </a:ext>
            </a:extLst>
          </p:cNvPr>
          <p:cNvSpPr txBox="1"/>
          <p:nvPr/>
        </p:nvSpPr>
        <p:spPr>
          <a:xfrm>
            <a:off x="5075306" y="1302367"/>
            <a:ext cx="6811894" cy="1329690"/>
          </a:xfrm>
          <a:prstGeom prst="rect">
            <a:avLst/>
          </a:prstGeom>
          <a:noFill/>
        </p:spPr>
        <p:txBody>
          <a:bodyPr wrap="square" lIns="96000" tIns="0" rIns="96000" bIns="0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Top 10 Players with Most Wins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Player with Most Tournament Wins: </a:t>
            </a:r>
            <a:r>
              <a:rPr lang="en-US" altLang="en-US" sz="2000" b="1" dirty="0" err="1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Kubka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 M. (ID: 294815) </a:t>
            </a: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A322664-6F1C-42EF-9C25-CAE75388177A}"/>
              </a:ext>
            </a:extLst>
          </p:cNvPr>
          <p:cNvSpPr/>
          <p:nvPr/>
        </p:nvSpPr>
        <p:spPr>
          <a:xfrm rot="16200000">
            <a:off x="-594360" y="594360"/>
            <a:ext cx="5760720" cy="4572000"/>
          </a:xfrm>
          <a:custGeom>
            <a:avLst/>
            <a:gdLst>
              <a:gd name="connsiteX0" fmla="*/ 6847740 w 6847740"/>
              <a:gd name="connsiteY0" fmla="*/ 3287906 h 5212080"/>
              <a:gd name="connsiteX1" fmla="*/ 6847740 w 6847740"/>
              <a:gd name="connsiteY1" fmla="*/ 5052303 h 5212080"/>
              <a:gd name="connsiteX2" fmla="*/ 6642880 w 6847740"/>
              <a:gd name="connsiteY2" fmla="*/ 5099584 h 5212080"/>
              <a:gd name="connsiteX3" fmla="*/ 5526941 w 6847740"/>
              <a:gd name="connsiteY3" fmla="*/ 5212080 h 5212080"/>
              <a:gd name="connsiteX4" fmla="*/ 18328 w 6847740"/>
              <a:gd name="connsiteY4" fmla="*/ 241026 h 5212080"/>
              <a:gd name="connsiteX5" fmla="*/ 0 w 6847740"/>
              <a:gd name="connsiteY5" fmla="*/ 0 h 5212080"/>
              <a:gd name="connsiteX6" fmla="*/ 1653550 w 6847740"/>
              <a:gd name="connsiteY6" fmla="*/ 0 h 5212080"/>
              <a:gd name="connsiteX7" fmla="*/ 1655735 w 6847740"/>
              <a:gd name="connsiteY7" fmla="*/ 28741 h 5212080"/>
              <a:gd name="connsiteX8" fmla="*/ 5523893 w 6847740"/>
              <a:gd name="connsiteY8" fmla="*/ 3519425 h 5212080"/>
              <a:gd name="connsiteX9" fmla="*/ 6680135 w 6847740"/>
              <a:gd name="connsiteY9" fmla="*/ 3344618 h 5212080"/>
              <a:gd name="connsiteX10" fmla="*/ 6847740 w 6847740"/>
              <a:gd name="connsiteY10" fmla="*/ 3287906 h 521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47740" h="5212080">
                <a:moveTo>
                  <a:pt x="6847740" y="3287906"/>
                </a:moveTo>
                <a:lnTo>
                  <a:pt x="6847740" y="5052303"/>
                </a:lnTo>
                <a:lnTo>
                  <a:pt x="6642880" y="5099584"/>
                </a:lnTo>
                <a:cubicBezTo>
                  <a:pt x="6282422" y="5173344"/>
                  <a:pt x="5909205" y="5212080"/>
                  <a:pt x="5526941" y="5212080"/>
                </a:cubicBezTo>
                <a:cubicBezTo>
                  <a:pt x="2659961" y="5212080"/>
                  <a:pt x="301888" y="3033193"/>
                  <a:pt x="18328" y="241026"/>
                </a:cubicBezTo>
                <a:lnTo>
                  <a:pt x="0" y="0"/>
                </a:lnTo>
                <a:lnTo>
                  <a:pt x="1653550" y="0"/>
                </a:lnTo>
                <a:lnTo>
                  <a:pt x="1655735" y="28741"/>
                </a:lnTo>
                <a:cubicBezTo>
                  <a:pt x="1854851" y="1989406"/>
                  <a:pt x="3510694" y="3519425"/>
                  <a:pt x="5523893" y="3519425"/>
                </a:cubicBezTo>
                <a:cubicBezTo>
                  <a:pt x="5926533" y="3519425"/>
                  <a:pt x="6314878" y="3458224"/>
                  <a:pt x="6680135" y="3344618"/>
                </a:cubicBezTo>
                <a:lnTo>
                  <a:pt x="6847740" y="328790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51">
            <a:extLst>
              <a:ext uri="{FF2B5EF4-FFF2-40B4-BE49-F238E27FC236}">
                <a16:creationId xmlns:a16="http://schemas.microsoft.com/office/drawing/2014/main" id="{6CA80B1C-43F6-468B-9B83-8B321EE40DF8}"/>
              </a:ext>
            </a:extLst>
          </p:cNvPr>
          <p:cNvSpPr/>
          <p:nvPr/>
        </p:nvSpPr>
        <p:spPr>
          <a:xfrm>
            <a:off x="4463900" y="259487"/>
            <a:ext cx="7728100" cy="573598"/>
          </a:xfrm>
          <a:prstGeom prst="rect">
            <a:avLst/>
          </a:prstGeom>
        </p:spPr>
        <p:txBody>
          <a:bodyPr wrap="none" lIns="96000" tIns="53340" rIns="96000" bIns="53340"/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Competitive Performance - Who Dominates?</a:t>
            </a:r>
            <a:endParaRPr lang="fa-IR" sz="3200" b="1" dirty="0">
              <a:solidFill>
                <a:schemeClr val="accent6">
                  <a:lumMod val="75000"/>
                </a:schemeClr>
              </a:solidFill>
              <a:latin typeface="Source Han Sans SC"/>
              <a:cs typeface="Koodak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E206A4-DF31-4584-47E7-E70506220D0E}"/>
              </a:ext>
            </a:extLst>
          </p:cNvPr>
          <p:cNvSpPr txBox="1"/>
          <p:nvPr/>
        </p:nvSpPr>
        <p:spPr>
          <a:xfrm>
            <a:off x="86264" y="256853"/>
            <a:ext cx="266556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Analysis: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Source Han Sans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Identifying top-performing players provides insights into dominant playing styles.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Kubka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 M. leads in tournament wins, showcasing consistency in performance.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04EBE-89B4-1044-3C09-A290FFAFE242}"/>
              </a:ext>
            </a:extLst>
          </p:cNvPr>
          <p:cNvSpPr txBox="1"/>
          <p:nvPr/>
        </p:nvSpPr>
        <p:spPr>
          <a:xfrm>
            <a:off x="411912" y="5755955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📌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Why It Matters?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Knowing who dominates helps brands, coaches, and investors strategize around endorsements and training programs.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-153924" y="609600"/>
            <a:ext cx="12203430" cy="15240"/>
          </a:xfrm>
          <a:prstGeom prst="line">
            <a:avLst/>
          </a:prstGeom>
          <a:ln w="31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8FB36FFA-0BAA-4519-8D91-5A7F5CE9A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763" r="64077"/>
          <a:stretch>
            <a:fillRect/>
          </a:stretch>
        </p:blipFill>
        <p:spPr>
          <a:xfrm flipH="1">
            <a:off x="226503" y="2410214"/>
            <a:ext cx="2891282" cy="1931713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492DB4D4-B13B-46D6-8B8F-18883144A25E}"/>
              </a:ext>
            </a:extLst>
          </p:cNvPr>
          <p:cNvGrpSpPr/>
          <p:nvPr/>
        </p:nvGrpSpPr>
        <p:grpSpPr>
          <a:xfrm>
            <a:off x="461049" y="1070420"/>
            <a:ext cx="5943071" cy="2305650"/>
            <a:chOff x="1145358" y="1408177"/>
            <a:chExt cx="2914578" cy="2062419"/>
          </a:xfrm>
        </p:grpSpPr>
        <p:sp>
          <p:nvSpPr>
            <p:cNvPr id="32" name="îṥļîḑé-Rectangle 8">
              <a:extLst>
                <a:ext uri="{FF2B5EF4-FFF2-40B4-BE49-F238E27FC236}">
                  <a16:creationId xmlns:a16="http://schemas.microsoft.com/office/drawing/2014/main" id="{654E9873-2CFB-4C13-ACA7-58E916367ABF}"/>
                </a:ext>
              </a:extLst>
            </p:cNvPr>
            <p:cNvSpPr/>
            <p:nvPr/>
          </p:nvSpPr>
          <p:spPr>
            <a:xfrm>
              <a:off x="1151255" y="1408177"/>
              <a:ext cx="2908681" cy="19738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 sz="320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  <a:sym typeface="方正黑体简体" panose="02010601030101010101" pitchFamily="2" charset="-122"/>
              </a:endParaRPr>
            </a:p>
          </p:txBody>
        </p:sp>
        <p:sp>
          <p:nvSpPr>
            <p:cNvPr id="34" name="Rectangle 51">
              <a:extLst>
                <a:ext uri="{FF2B5EF4-FFF2-40B4-BE49-F238E27FC236}">
                  <a16:creationId xmlns:a16="http://schemas.microsoft.com/office/drawing/2014/main" id="{BF9F9865-A8A9-4790-B603-DC0A4B0A347E}"/>
                </a:ext>
              </a:extLst>
            </p:cNvPr>
            <p:cNvSpPr/>
            <p:nvPr/>
          </p:nvSpPr>
          <p:spPr>
            <a:xfrm>
              <a:off x="1145358" y="1496762"/>
              <a:ext cx="2908681" cy="1973834"/>
            </a:xfrm>
            <a:prstGeom prst="rect">
              <a:avLst/>
            </a:prstGeom>
          </p:spPr>
          <p:txBody>
            <a:bodyPr wrap="none" lIns="96000" tIns="38100" rIns="960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Arial" panose="020B0604020202020204" pitchFamily="34" charset="0"/>
                </a:rPr>
                <a:t>Longest Match: 213.92 minutes (Match ID: 11699235)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Arial" panose="020B0604020202020204" pitchFamily="34" charset="0"/>
                </a:rPr>
                <a:t>Average Match Duration: 100.40 minutes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Arial" panose="020B0604020202020204" pitchFamily="34" charset="0"/>
                </a:rPr>
                <a:t>Average Games per Set by Gender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36" name="Rectangle 51">
            <a:extLst>
              <a:ext uri="{FF2B5EF4-FFF2-40B4-BE49-F238E27FC236}">
                <a16:creationId xmlns:a16="http://schemas.microsoft.com/office/drawing/2014/main" id="{3C26B130-C0FA-4162-A5CC-6FC5BBD8A510}"/>
              </a:ext>
            </a:extLst>
          </p:cNvPr>
          <p:cNvSpPr/>
          <p:nvPr/>
        </p:nvSpPr>
        <p:spPr>
          <a:xfrm>
            <a:off x="2251495" y="203870"/>
            <a:ext cx="7047028" cy="628851"/>
          </a:xfrm>
          <a:prstGeom prst="rect">
            <a:avLst/>
          </a:prstGeom>
        </p:spPr>
        <p:txBody>
          <a:bodyPr wrap="none" lIns="96000" tIns="53340" rIns="96000" bIns="53340"/>
          <a:lstStyle/>
          <a:p>
            <a:pPr algn="ctr">
              <a:lnSpc>
                <a:spcPct val="10400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Match Duration &amp; Intensity</a:t>
            </a:r>
            <a:endParaRPr lang="zh-CN" altLang="zh-CN" sz="1600" b="1" dirty="0">
              <a:solidFill>
                <a:schemeClr val="accent6">
                  <a:lumMod val="75000"/>
                </a:schemeClr>
              </a:solidFill>
              <a:latin typeface="Source Han Sans SC"/>
              <a:ea typeface="方正黑体简体" panose="02010601030101010101" pitchFamily="2" charset="-122"/>
              <a:cs typeface="Koodak" panose="00000700000000000000" pitchFamily="2" charset="-78"/>
              <a:sym typeface="方正黑体简体" panose="0201060103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2FBB5-3966-C1B9-5C2F-8459380A7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120" y="2223245"/>
            <a:ext cx="5787880" cy="4616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9CF244-164D-96CF-7255-87B1C8B26AE9}"/>
              </a:ext>
            </a:extLst>
          </p:cNvPr>
          <p:cNvSpPr txBox="1"/>
          <p:nvPr/>
        </p:nvSpPr>
        <p:spPr>
          <a:xfrm>
            <a:off x="231920" y="4323748"/>
            <a:ext cx="6172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Analysis: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Source Han Sans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 typical match lasts around 100 minutes, but extreme cases reach over 200 minutes.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The number of games per set shows slight variation between men’s and women’s matches.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285C84-F18C-2B74-EE61-7C3639739000}"/>
              </a:ext>
            </a:extLst>
          </p:cNvPr>
          <p:cNvSpPr txBox="1"/>
          <p:nvPr/>
        </p:nvSpPr>
        <p:spPr>
          <a:xfrm>
            <a:off x="39760" y="5749962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📌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Why It Matters?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Match duration impacts player fatigue, tournament scheduling, and broadcast planning.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CBFDACF0-4A76-4819-AD6F-1E700B044AC0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3475B3-4273-4F1A-8842-62E11DA747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763" r="64077"/>
          <a:stretch>
            <a:fillRect/>
          </a:stretch>
        </p:blipFill>
        <p:spPr>
          <a:xfrm flipH="1">
            <a:off x="0" y="0"/>
            <a:ext cx="2001328" cy="1337120"/>
          </a:xfrm>
          <a:prstGeom prst="rect">
            <a:avLst/>
          </a:prstGeom>
        </p:spPr>
      </p:pic>
      <p:sp>
        <p:nvSpPr>
          <p:cNvPr id="22" name="TextBox 50">
            <a:extLst>
              <a:ext uri="{FF2B5EF4-FFF2-40B4-BE49-F238E27FC236}">
                <a16:creationId xmlns:a16="http://schemas.microsoft.com/office/drawing/2014/main" id="{E065629B-9DD4-428B-BF1F-3933F65A19D4}"/>
              </a:ext>
            </a:extLst>
          </p:cNvPr>
          <p:cNvSpPr txBox="1"/>
          <p:nvPr/>
        </p:nvSpPr>
        <p:spPr>
          <a:xfrm>
            <a:off x="2220709" y="1111493"/>
            <a:ext cx="5279366" cy="1768993"/>
          </a:xfrm>
          <a:prstGeom prst="rect">
            <a:avLst/>
          </a:prstGeom>
          <a:noFill/>
        </p:spPr>
        <p:txBody>
          <a:bodyPr wrap="square" lIns="96000" tIns="0" rIns="96000" bIns="0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Average Number of Aces per Match: 8.00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Double Faults Based on Gender: home(f:680,m:336) away(f:677, m:245)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Break Occurrences per Set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Service Break Percentage: 36.65% </a:t>
            </a:r>
          </a:p>
        </p:txBody>
      </p:sp>
      <p:sp>
        <p:nvSpPr>
          <p:cNvPr id="24" name="Rectangle 51">
            <a:extLst>
              <a:ext uri="{FF2B5EF4-FFF2-40B4-BE49-F238E27FC236}">
                <a16:creationId xmlns:a16="http://schemas.microsoft.com/office/drawing/2014/main" id="{458D3D64-D193-41A7-AA87-3FD999A7D52E}"/>
              </a:ext>
            </a:extLst>
          </p:cNvPr>
          <p:cNvSpPr/>
          <p:nvPr/>
        </p:nvSpPr>
        <p:spPr>
          <a:xfrm>
            <a:off x="629728" y="223898"/>
            <a:ext cx="9428672" cy="438302"/>
          </a:xfrm>
          <a:prstGeom prst="rect">
            <a:avLst/>
          </a:prstGeom>
        </p:spPr>
        <p:txBody>
          <a:bodyPr wrap="none" lIns="96000" tIns="53340" rIns="96000" bIns="53340"/>
          <a:lstStyle/>
          <a:p>
            <a:pPr lvl="0" algn="ctr" defTabSz="913765">
              <a:lnSpc>
                <a:spcPct val="104000"/>
              </a:lnSpc>
              <a:defRPr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Playing Style &amp; Strategy Insights</a:t>
            </a:r>
            <a:endParaRPr lang="en-US" altLang="en-US" sz="3300" b="1" dirty="0">
              <a:solidFill>
                <a:schemeClr val="accent6">
                  <a:lumMod val="75000"/>
                </a:schemeClr>
              </a:solidFill>
              <a:latin typeface="Source Han Sans SC"/>
              <a:ea typeface="Source Han Sans SC"/>
              <a:cs typeface="Koodak" panose="00000700000000000000" pitchFamily="2" charset="-78"/>
              <a:sym typeface="方正黑体简体" panose="02010601030101010101" pitchFamily="2" charset="-122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D1FDDF5-65E5-7A64-BF92-3E2C44914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901" y="3555392"/>
            <a:ext cx="5173484" cy="330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AF4E87-B815-8FC2-C853-ADCAF5613668}"/>
              </a:ext>
            </a:extLst>
          </p:cNvPr>
          <p:cNvSpPr txBox="1"/>
          <p:nvPr/>
        </p:nvSpPr>
        <p:spPr>
          <a:xfrm>
            <a:off x="0" y="3942141"/>
            <a:ext cx="31105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Analysis: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Source Han Sans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Aces and break points define a player’s aggressiveness vs. defensive 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Home vs. Away performance: Players tend to break serve more frequently when playing away (8326 vs. 8026 home breaks).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FD8AA0-18E8-F0DD-F6D5-95FADAF39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494" y="971540"/>
            <a:ext cx="4402907" cy="28230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BFB131-AA97-736C-B359-5F578AF9EBB8}"/>
              </a:ext>
            </a:extLst>
          </p:cNvPr>
          <p:cNvSpPr txBox="1"/>
          <p:nvPr/>
        </p:nvSpPr>
        <p:spPr>
          <a:xfrm>
            <a:off x="8200385" y="4329533"/>
            <a:ext cx="41967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📌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Why It Matters?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Source Han Sans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Coaches can refine player training based on ace rates and break point effectiveness.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Betting analytics and predictive models benefit from such breakdowns.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-7620" y="609600"/>
            <a:ext cx="12203430" cy="15240"/>
          </a:xfrm>
          <a:prstGeom prst="line">
            <a:avLst/>
          </a:prstGeom>
          <a:ln w="31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1D171598-99DD-4A1A-A857-61FFC2DB0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0" t="3729" r="37577"/>
          <a:stretch>
            <a:fillRect/>
          </a:stretch>
        </p:blipFill>
        <p:spPr>
          <a:xfrm flipH="1">
            <a:off x="6198426" y="0"/>
            <a:ext cx="2891282" cy="6858000"/>
          </a:xfrm>
          <a:prstGeom prst="rect">
            <a:avLst/>
          </a:prstGeom>
        </p:spPr>
      </p:pic>
      <p:sp>
        <p:nvSpPr>
          <p:cNvPr id="28" name="TextBox 50">
            <a:extLst>
              <a:ext uri="{FF2B5EF4-FFF2-40B4-BE49-F238E27FC236}">
                <a16:creationId xmlns:a16="http://schemas.microsoft.com/office/drawing/2014/main" id="{FEA1DA0E-2C06-4588-9D14-C5E349C00877}"/>
              </a:ext>
            </a:extLst>
          </p:cNvPr>
          <p:cNvSpPr txBox="1"/>
          <p:nvPr/>
        </p:nvSpPr>
        <p:spPr>
          <a:xfrm>
            <a:off x="322185" y="2192528"/>
            <a:ext cx="4353332" cy="1663480"/>
          </a:xfrm>
          <a:prstGeom prst="rect">
            <a:avLst/>
          </a:prstGeom>
          <a:noFill/>
        </p:spPr>
        <p:txBody>
          <a:bodyPr wrap="square" lIns="96000" tIns="0" rIns="96000" bIns="0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Most Common Surface: Hardcourt Outdoor (353 Tournaments)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Distribution of Surface Types: Red Clay, Carpet Indoor, Synthetic Outdoor </a:t>
            </a:r>
          </a:p>
        </p:txBody>
      </p:sp>
      <p:sp>
        <p:nvSpPr>
          <p:cNvPr id="29" name="Rectangle 51">
            <a:extLst>
              <a:ext uri="{FF2B5EF4-FFF2-40B4-BE49-F238E27FC236}">
                <a16:creationId xmlns:a16="http://schemas.microsoft.com/office/drawing/2014/main" id="{F13B6532-39E1-4B2F-AD7F-E91D5A22E761}"/>
              </a:ext>
            </a:extLst>
          </p:cNvPr>
          <p:cNvSpPr/>
          <p:nvPr/>
        </p:nvSpPr>
        <p:spPr>
          <a:xfrm>
            <a:off x="1121464" y="858783"/>
            <a:ext cx="5076962" cy="751314"/>
          </a:xfrm>
          <a:prstGeom prst="rect">
            <a:avLst/>
          </a:prstGeom>
        </p:spPr>
        <p:txBody>
          <a:bodyPr wrap="none" lIns="96000" tIns="53340" rIns="96000" bIns="53340"/>
          <a:lstStyle/>
          <a:p>
            <a:pPr algn="r" rtl="1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Surface Type &amp; Game Dynamics</a:t>
            </a:r>
            <a:endParaRPr lang="fa-IR" sz="3600" b="1" dirty="0">
              <a:solidFill>
                <a:schemeClr val="accent6">
                  <a:lumMod val="75000"/>
                </a:schemeClr>
              </a:solidFill>
              <a:latin typeface="Source Han Sans SC"/>
              <a:cs typeface="Koodak" panose="00000700000000000000" pitchFamily="2" charset="-7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D979BF-A289-4278-B9D0-F6B51E5B63C9}"/>
              </a:ext>
            </a:extLst>
          </p:cNvPr>
          <p:cNvSpPr/>
          <p:nvPr/>
        </p:nvSpPr>
        <p:spPr>
          <a:xfrm>
            <a:off x="7847822" y="4403896"/>
            <a:ext cx="4078224" cy="877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CAEC0-A121-FA44-DD32-8EE70C4C7C22}"/>
              </a:ext>
            </a:extLst>
          </p:cNvPr>
          <p:cNvSpPr txBox="1"/>
          <p:nvPr/>
        </p:nvSpPr>
        <p:spPr>
          <a:xfrm>
            <a:off x="131741" y="3989059"/>
            <a:ext cx="28912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Analysis: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Source Han Sans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Surface type affects playing style—clay courts favor defensive play, while hardcourts support powerful serves.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Players should adapt strategies based on surface-specific dynamics.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69F7D-3941-3986-D78E-E7E599F20938}"/>
              </a:ext>
            </a:extLst>
          </p:cNvPr>
          <p:cNvSpPr txBox="1"/>
          <p:nvPr/>
        </p:nvSpPr>
        <p:spPr>
          <a:xfrm>
            <a:off x="9229069" y="4957744"/>
            <a:ext cx="28912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📌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Why It Matters?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Tournament organizers and sponsors can optimize event selection based on player performance on different surfaces.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355F35-E769-5961-CD9F-79B45554E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427" y="0"/>
            <a:ext cx="5993574" cy="386659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C0E6EA2-32C3-4062-9470-42807ADBFA5F}"/>
              </a:ext>
            </a:extLst>
          </p:cNvPr>
          <p:cNvSpPr/>
          <p:nvPr/>
        </p:nvSpPr>
        <p:spPr>
          <a:xfrm>
            <a:off x="0" y="1474742"/>
            <a:ext cx="5486400" cy="3841750"/>
          </a:xfrm>
          <a:prstGeom prst="rect">
            <a:avLst/>
          </a:prstGeom>
          <a:blipFill dpi="0"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305873A-8753-4253-97E4-A5AC789B1A42}"/>
              </a:ext>
            </a:extLst>
          </p:cNvPr>
          <p:cNvSpPr txBox="1"/>
          <p:nvPr/>
        </p:nvSpPr>
        <p:spPr>
          <a:xfrm>
            <a:off x="5861915" y="2895041"/>
            <a:ext cx="4533984" cy="822325"/>
          </a:xfrm>
          <a:prstGeom prst="rect">
            <a:avLst/>
          </a:prstGeom>
        </p:spPr>
        <p:txBody>
          <a:bodyPr lIns="68580" tIns="34290" rIns="68580" bIns="34290" anchor="t" anchorCtr="0">
            <a:noAutofit/>
          </a:bodyPr>
          <a:lstStyle>
            <a:lvl1pPr marL="0" indent="0" algn="l" defTabSz="685165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 panose="020F0502020204030203"/>
                <a:ea typeface="Open Sans Light" panose="020B0306030504020204" pitchFamily="34" charset="0"/>
                <a:cs typeface="Lato Regular" panose="020F0502020204030203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Right-Handed Players: 87.2%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Left-Handed Players: 12.8%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0D33BBA-BE99-44E0-BF82-3B9E3100CD71}"/>
              </a:ext>
            </a:extLst>
          </p:cNvPr>
          <p:cNvSpPr txBox="1"/>
          <p:nvPr/>
        </p:nvSpPr>
        <p:spPr>
          <a:xfrm>
            <a:off x="5600360" y="1415732"/>
            <a:ext cx="5486400" cy="822325"/>
          </a:xfrm>
          <a:prstGeom prst="rect">
            <a:avLst/>
          </a:prstGeom>
        </p:spPr>
        <p:txBody>
          <a:bodyPr lIns="68580" tIns="34290" rIns="68580" bIns="34290" anchor="ctr" anchorCtr="0">
            <a:noAutofit/>
          </a:bodyPr>
          <a:lstStyle>
            <a:lvl1pPr marL="0" indent="0" algn="l" defTabSz="685165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 panose="020F0502020204030203"/>
                <a:ea typeface="Open Sans Light" panose="020B0306030504020204" pitchFamily="34" charset="0"/>
                <a:cs typeface="Lato Regular" panose="020F0502020204030203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3000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Right vs. Left-Handed Players - Analyzing Trends</a:t>
            </a:r>
            <a:endParaRPr lang="zh-CN" altLang="zh-CN" sz="3600" b="1" dirty="0">
              <a:solidFill>
                <a:schemeClr val="accent6">
                  <a:lumMod val="75000"/>
                </a:schemeClr>
              </a:solidFill>
              <a:effectLst/>
              <a:latin typeface="Source Han Sans SC"/>
              <a:ea typeface="方正黑体简体" panose="02010601030101010101" pitchFamily="2" charset="-122"/>
              <a:cs typeface="Koodak" panose="00000700000000000000" pitchFamily="2" charset="-78"/>
              <a:sym typeface="方正黑体简体" panose="02010601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152EB9-25DF-4F2A-BBBC-EC8872BE1895}"/>
              </a:ext>
            </a:extLst>
          </p:cNvPr>
          <p:cNvSpPr/>
          <p:nvPr/>
        </p:nvSpPr>
        <p:spPr>
          <a:xfrm>
            <a:off x="11277601" y="1482000"/>
            <a:ext cx="914399" cy="3841750"/>
          </a:xfrm>
          <a:prstGeom prst="rect">
            <a:avLst/>
          </a:prstGeom>
          <a:solidFill>
            <a:schemeClr val="accent6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0B9D40-A3B7-4F8E-9EC1-88CE468D93AF}"/>
              </a:ext>
            </a:extLst>
          </p:cNvPr>
          <p:cNvSpPr/>
          <p:nvPr/>
        </p:nvSpPr>
        <p:spPr>
          <a:xfrm>
            <a:off x="0" y="1445714"/>
            <a:ext cx="5500914" cy="3841750"/>
          </a:xfrm>
          <a:prstGeom prst="rect">
            <a:avLst/>
          </a:prstGeom>
          <a:solidFill>
            <a:schemeClr val="accent6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4E20111-E81D-4BE1-277C-002D08B05A35}"/>
              </a:ext>
            </a:extLst>
          </p:cNvPr>
          <p:cNvSpPr txBox="1"/>
          <p:nvPr/>
        </p:nvSpPr>
        <p:spPr>
          <a:xfrm>
            <a:off x="6599827" y="211274"/>
            <a:ext cx="3058160" cy="821690"/>
          </a:xfrm>
          <a:prstGeom prst="rect">
            <a:avLst/>
          </a:prstGeom>
        </p:spPr>
        <p:txBody>
          <a:bodyPr lIns="68580" tIns="87630" rIns="68580" bIns="87630" anchor="t" anchorCtr="0">
            <a:noAutofit/>
          </a:bodyPr>
          <a:lstStyle>
            <a:lvl1pPr marL="0" indent="0" algn="l" defTabSz="685165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 panose="020F0502020204030203"/>
                <a:ea typeface="Open Sans Light" panose="020B0306030504020204" pitchFamily="34" charset="0"/>
                <a:cs typeface="Lato Regular" panose="020F0502020204030203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4000"/>
              </a:lnSpc>
              <a:spcBef>
                <a:spcPct val="0"/>
              </a:spcBef>
            </a:pPr>
            <a:endParaRPr lang="zh-CN" altLang="zh-CN" sz="1200" b="1" dirty="0">
              <a:solidFill>
                <a:schemeClr val="accent6">
                  <a:lumMod val="75000"/>
                </a:schemeClr>
              </a:solidFill>
              <a:effectLst/>
              <a:latin typeface="方正黑体简体" panose="02010601030101010101" pitchFamily="2" charset="-122"/>
              <a:ea typeface="方正黑体简体" panose="02010601030101010101" pitchFamily="2" charset="-122"/>
              <a:cs typeface="Koodak" panose="00000700000000000000" pitchFamily="2" charset="-78"/>
              <a:sym typeface="方正黑体简体" panose="02010601030101010101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195C47-000D-B37A-8CDA-A1075BDA4FA6}"/>
              </a:ext>
            </a:extLst>
          </p:cNvPr>
          <p:cNvSpPr txBox="1"/>
          <p:nvPr/>
        </p:nvSpPr>
        <p:spPr>
          <a:xfrm>
            <a:off x="5920597" y="3690868"/>
            <a:ext cx="53570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Analysis: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Source Han Sans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Left-handed players are significantly fewer but may have a strategic advantage against right-handers.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Training regimens should consider left-handed opponents for better preparation.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8A3056-D8D8-CF7B-D4BD-12DB794B2079}"/>
              </a:ext>
            </a:extLst>
          </p:cNvPr>
          <p:cNvSpPr txBox="1"/>
          <p:nvPr/>
        </p:nvSpPr>
        <p:spPr>
          <a:xfrm>
            <a:off x="191937" y="5512154"/>
            <a:ext cx="5728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📌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Why It Matters?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Source Han Sans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Helps coaches prepare players for diverse playing styles.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ource Han Sans SC"/>
              </a:rPr>
              <a:t>Left-handed players may have higher sponsorship value due to uniqueness.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DE168C-C419-5243-2066-EC8CE210E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99" y="394540"/>
            <a:ext cx="4635265" cy="390400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 animBg="1"/>
      <p:bldP spid="11" grpId="0" animBg="1"/>
      <p:bldP spid="11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JOB_ID" val="2"/>
  <p:tag name="KSO_WM_TEMPLATE_OUTLINE_ID" val="15"/>
  <p:tag name="KSO_WM_TEMPLATE_SCENE_ID" val="1"/>
  <p:tag name="KSO_WM_TEMPLATE_TOPIC_DEFAULT" val="1"/>
  <p:tag name="KSO_WM_TEMPLATE_TOPIC_ID" val="286956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JOB_ID" val="2"/>
  <p:tag name="KSO_WM_TEMPLATE_OUTLINE_ID" val="15"/>
  <p:tag name="KSO_WM_TEMPLATE_SCENE_ID" val="1"/>
  <p:tag name="KSO_WM_TEMPLATE_TOPIC_DEFAULT" val="1"/>
  <p:tag name="KSO_WM_TEMPLATE_TOPIC_ID" val="2869567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A76C2C"/>
      </a:accent1>
      <a:accent2>
        <a:srgbClr val="DEAB5C"/>
      </a:accent2>
      <a:accent3>
        <a:srgbClr val="B49352"/>
      </a:accent3>
      <a:accent4>
        <a:srgbClr val="B27834"/>
      </a:accent4>
      <a:accent5>
        <a:srgbClr val="D2963B"/>
      </a:accent5>
      <a:accent6>
        <a:srgbClr val="985C22"/>
      </a:accent6>
      <a:hlink>
        <a:srgbClr val="4472C4"/>
      </a:hlink>
      <a:folHlink>
        <a:srgbClr val="BFBFBF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76C2C"/>
    </a:accent1>
    <a:accent2>
      <a:srgbClr val="DEAB5C"/>
    </a:accent2>
    <a:accent3>
      <a:srgbClr val="B49352"/>
    </a:accent3>
    <a:accent4>
      <a:srgbClr val="B27834"/>
    </a:accent4>
    <a:accent5>
      <a:srgbClr val="D2963B"/>
    </a:accent5>
    <a:accent6>
      <a:srgbClr val="985C2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814</Words>
  <Application>Microsoft Office PowerPoint</Application>
  <PresentationFormat>Widescreen</PresentationFormat>
  <Paragraphs>110</Paragraphs>
  <Slides>13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Abadi</vt:lpstr>
      <vt:lpstr>Source Han Sans SC</vt:lpstr>
      <vt:lpstr>Calibri</vt:lpstr>
      <vt:lpstr>方正黑体简体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Arefeh Amidiyan</cp:lastModifiedBy>
  <cp:revision>55</cp:revision>
  <dcterms:created xsi:type="dcterms:W3CDTF">2018-08-07T06:16:00Z</dcterms:created>
  <dcterms:modified xsi:type="dcterms:W3CDTF">2025-02-06T14:00:54Z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  <property fmtid="{D5CDD505-2E9C-101B-9397-08002B2CF9AE}" pid="3" name="KSORubyTemplateID">
    <vt:lpwstr>2</vt:lpwstr>
  </property>
</Properties>
</file>